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4" r:id="rId1"/>
  </p:sldMasterIdLst>
  <p:notesMasterIdLst>
    <p:notesMasterId r:id="rId50"/>
  </p:notesMasterIdLst>
  <p:sldIdLst>
    <p:sldId id="256" r:id="rId2"/>
    <p:sldId id="377" r:id="rId3"/>
    <p:sldId id="258" r:id="rId4"/>
    <p:sldId id="354" r:id="rId5"/>
    <p:sldId id="355" r:id="rId6"/>
    <p:sldId id="356" r:id="rId7"/>
    <p:sldId id="357" r:id="rId8"/>
    <p:sldId id="363" r:id="rId9"/>
    <p:sldId id="366" r:id="rId10"/>
    <p:sldId id="365" r:id="rId11"/>
    <p:sldId id="364" r:id="rId12"/>
    <p:sldId id="359" r:id="rId13"/>
    <p:sldId id="360" r:id="rId14"/>
    <p:sldId id="361" r:id="rId15"/>
    <p:sldId id="368" r:id="rId16"/>
    <p:sldId id="367" r:id="rId17"/>
    <p:sldId id="369" r:id="rId18"/>
    <p:sldId id="384" r:id="rId19"/>
    <p:sldId id="370" r:id="rId20"/>
    <p:sldId id="385" r:id="rId21"/>
    <p:sldId id="388" r:id="rId22"/>
    <p:sldId id="373" r:id="rId23"/>
    <p:sldId id="389" r:id="rId24"/>
    <p:sldId id="374" r:id="rId25"/>
    <p:sldId id="390" r:id="rId26"/>
    <p:sldId id="387" r:id="rId27"/>
    <p:sldId id="386" r:id="rId28"/>
    <p:sldId id="391" r:id="rId29"/>
    <p:sldId id="392" r:id="rId30"/>
    <p:sldId id="393" r:id="rId31"/>
    <p:sldId id="375" r:id="rId32"/>
    <p:sldId id="401" r:id="rId33"/>
    <p:sldId id="380" r:id="rId34"/>
    <p:sldId id="402" r:id="rId35"/>
    <p:sldId id="382" r:id="rId36"/>
    <p:sldId id="383" r:id="rId37"/>
    <p:sldId id="403" r:id="rId38"/>
    <p:sldId id="394" r:id="rId39"/>
    <p:sldId id="381" r:id="rId40"/>
    <p:sldId id="378" r:id="rId41"/>
    <p:sldId id="395" r:id="rId42"/>
    <p:sldId id="379" r:id="rId43"/>
    <p:sldId id="396" r:id="rId44"/>
    <p:sldId id="353" r:id="rId45"/>
    <p:sldId id="397" r:id="rId46"/>
    <p:sldId id="398" r:id="rId47"/>
    <p:sldId id="399" r:id="rId48"/>
    <p:sldId id="400"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5B9BD5"/>
    <a:srgbClr val="2F5597"/>
    <a:srgbClr val="ECF3F9"/>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8" d="100"/>
          <a:sy n="88" d="100"/>
        </p:scale>
        <p:origin x="879" y="5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E4783-4ECF-42DB-B2EA-B6027647C859}"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F85FA-DC15-40E0-BEC0-8DB03C0497C9}" type="slidenum">
              <a:rPr lang="zh-CN" altLang="en-US" smtClean="0"/>
              <a:t>‹#›</a:t>
            </a:fld>
            <a:endParaRPr lang="zh-CN" altLang="en-US"/>
          </a:p>
        </p:txBody>
      </p:sp>
    </p:spTree>
    <p:extLst>
      <p:ext uri="{BB962C8B-B14F-4D97-AF65-F5344CB8AC3E}">
        <p14:creationId xmlns:p14="http://schemas.microsoft.com/office/powerpoint/2010/main" val="2672938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EF85FA-DC15-40E0-BEC0-8DB03C0497C9}" type="slidenum">
              <a:rPr lang="zh-CN" altLang="en-US" smtClean="0"/>
              <a:t>44</a:t>
            </a:fld>
            <a:endParaRPr lang="zh-CN" altLang="en-US"/>
          </a:p>
        </p:txBody>
      </p:sp>
    </p:spTree>
    <p:extLst>
      <p:ext uri="{BB962C8B-B14F-4D97-AF65-F5344CB8AC3E}">
        <p14:creationId xmlns:p14="http://schemas.microsoft.com/office/powerpoint/2010/main" val="94110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EF85FA-DC15-40E0-BEC0-8DB03C0497C9}" type="slidenum">
              <a:rPr lang="zh-CN" altLang="en-US" smtClean="0"/>
              <a:t>45</a:t>
            </a:fld>
            <a:endParaRPr lang="zh-CN" altLang="en-US"/>
          </a:p>
        </p:txBody>
      </p:sp>
    </p:spTree>
    <p:extLst>
      <p:ext uri="{BB962C8B-B14F-4D97-AF65-F5344CB8AC3E}">
        <p14:creationId xmlns:p14="http://schemas.microsoft.com/office/powerpoint/2010/main" val="355169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EF85FA-DC15-40E0-BEC0-8DB03C0497C9}" type="slidenum">
              <a:rPr lang="zh-CN" altLang="en-US" smtClean="0"/>
              <a:t>46</a:t>
            </a:fld>
            <a:endParaRPr lang="zh-CN" altLang="en-US"/>
          </a:p>
        </p:txBody>
      </p:sp>
    </p:spTree>
    <p:extLst>
      <p:ext uri="{BB962C8B-B14F-4D97-AF65-F5344CB8AC3E}">
        <p14:creationId xmlns:p14="http://schemas.microsoft.com/office/powerpoint/2010/main" val="4151583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EF85FA-DC15-40E0-BEC0-8DB03C0497C9}" type="slidenum">
              <a:rPr lang="zh-CN" altLang="en-US" smtClean="0"/>
              <a:t>47</a:t>
            </a:fld>
            <a:endParaRPr lang="zh-CN" altLang="en-US"/>
          </a:p>
        </p:txBody>
      </p:sp>
    </p:spTree>
    <p:extLst>
      <p:ext uri="{BB962C8B-B14F-4D97-AF65-F5344CB8AC3E}">
        <p14:creationId xmlns:p14="http://schemas.microsoft.com/office/powerpoint/2010/main" val="2050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EF85FA-DC15-40E0-BEC0-8DB03C0497C9}" type="slidenum">
              <a:rPr lang="zh-CN" altLang="en-US" smtClean="0"/>
              <a:t>48</a:t>
            </a:fld>
            <a:endParaRPr lang="zh-CN" altLang="en-US"/>
          </a:p>
        </p:txBody>
      </p:sp>
    </p:spTree>
    <p:extLst>
      <p:ext uri="{BB962C8B-B14F-4D97-AF65-F5344CB8AC3E}">
        <p14:creationId xmlns:p14="http://schemas.microsoft.com/office/powerpoint/2010/main" val="1827555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矩形 6"/>
          <p:cNvSpPr/>
          <p:nvPr userDrawn="1"/>
        </p:nvSpPr>
        <p:spPr>
          <a:xfrm>
            <a:off x="0" y="0"/>
            <a:ext cx="9144000" cy="315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3622964" y="2136246"/>
            <a:ext cx="5521036" cy="1015663"/>
          </a:xfrm>
          <a:prstGeom prst="rect">
            <a:avLst/>
          </a:prstGeom>
          <a:noFill/>
        </p:spPr>
        <p:txBody>
          <a:bodyPr wrap="square" rtlCol="0">
            <a:spAutoFit/>
          </a:bodyPr>
          <a:lstStyle/>
          <a:p>
            <a:pPr algn="r"/>
            <a:r>
              <a:rPr lang="en-US" altLang="zh-CN" sz="6000" spc="500" baseline="0" dirty="0">
                <a:solidFill>
                  <a:schemeClr val="bg1"/>
                </a:solidFill>
                <a:latin typeface="微软雅黑" panose="020B0503020204020204" pitchFamily="34" charset="-122"/>
                <a:ea typeface="微软雅黑" panose="020B0503020204020204" pitchFamily="34" charset="-122"/>
              </a:rPr>
              <a:t>MATLAB</a:t>
            </a:r>
            <a:r>
              <a:rPr lang="zh-CN" altLang="en-US" sz="6000" spc="500" baseline="0" dirty="0">
                <a:solidFill>
                  <a:schemeClr val="bg1"/>
                </a:solidFill>
                <a:latin typeface="微软雅黑" panose="020B0503020204020204" pitchFamily="34" charset="-122"/>
                <a:ea typeface="微软雅黑" panose="020B0503020204020204" pitchFamily="34" charset="-122"/>
              </a:rPr>
              <a:t>编程</a:t>
            </a:r>
          </a:p>
        </p:txBody>
      </p:sp>
      <p:sp>
        <p:nvSpPr>
          <p:cNvPr id="10" name="文本占位符 9"/>
          <p:cNvSpPr>
            <a:spLocks noGrp="1"/>
          </p:cNvSpPr>
          <p:nvPr>
            <p:ph type="body" sz="quarter" idx="10" hasCustomPrompt="1"/>
          </p:nvPr>
        </p:nvSpPr>
        <p:spPr>
          <a:xfrm>
            <a:off x="2944812" y="3235036"/>
            <a:ext cx="6110288" cy="686377"/>
          </a:xfrm>
        </p:spPr>
        <p:txBody>
          <a:bodyPr>
            <a:normAutofit/>
          </a:bodyPr>
          <a:lstStyle>
            <a:lvl1pPr marL="0" indent="0" algn="r">
              <a:buNone/>
              <a:defRPr sz="4000">
                <a:solidFill>
                  <a:schemeClr val="accent5">
                    <a:lumMod val="75000"/>
                  </a:schemeClr>
                </a:solidFill>
                <a:latin typeface="微软雅黑" panose="020B0503020204020204" pitchFamily="34" charset="-122"/>
                <a:ea typeface="微软雅黑" panose="020B0503020204020204" pitchFamily="34" charset="-122"/>
              </a:defRPr>
            </a:lvl1pPr>
          </a:lstStyle>
          <a:p>
            <a:pPr lvl="0"/>
            <a:r>
              <a:rPr lang="zh-CN" altLang="en-US" dirty="0"/>
              <a:t>标题</a:t>
            </a:r>
          </a:p>
        </p:txBody>
      </p:sp>
      <p:sp>
        <p:nvSpPr>
          <p:cNvPr id="11" name="文本框 10"/>
          <p:cNvSpPr txBox="1"/>
          <p:nvPr userDrawn="1"/>
        </p:nvSpPr>
        <p:spPr>
          <a:xfrm>
            <a:off x="1600200" y="5043055"/>
            <a:ext cx="5943600" cy="400110"/>
          </a:xfrm>
          <a:prstGeom prst="rect">
            <a:avLst/>
          </a:prstGeom>
          <a:noFill/>
        </p:spPr>
        <p:txBody>
          <a:bodyPr wrap="square" rtlCol="0">
            <a:spAutoFit/>
          </a:bodyPr>
          <a:lstStyle/>
          <a:p>
            <a:pPr algn="ctr"/>
            <a:r>
              <a:rPr lang="zh-CN" altLang="en-US" sz="2000">
                <a:latin typeface="楷体" panose="02010609060101010101" pitchFamily="49" charset="-122"/>
                <a:ea typeface="楷体" panose="02010609060101010101" pitchFamily="49" charset="-122"/>
              </a:rPr>
              <a:t>安徽大学计算机科学与技术学院 田野</a:t>
            </a:r>
            <a:endParaRPr lang="zh-CN" altLang="en-US" sz="2000" dirty="0">
              <a:latin typeface="楷体" panose="02010609060101010101" pitchFamily="49" charset="-122"/>
              <a:ea typeface="楷体" panose="02010609060101010101" pitchFamily="49" charset="-122"/>
            </a:endParaRPr>
          </a:p>
        </p:txBody>
      </p:sp>
      <p:sp>
        <p:nvSpPr>
          <p:cNvPr id="12" name="文本框 11"/>
          <p:cNvSpPr txBox="1"/>
          <p:nvPr userDrawn="1"/>
        </p:nvSpPr>
        <p:spPr>
          <a:xfrm>
            <a:off x="2784764" y="5389419"/>
            <a:ext cx="357447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616338357@qq.com</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userDrawn="1"/>
        </p:nvSpPr>
        <p:spPr>
          <a:xfrm>
            <a:off x="20128" y="2209417"/>
            <a:ext cx="2311243" cy="307777"/>
          </a:xfrm>
          <a:prstGeom prst="rect">
            <a:avLst/>
          </a:prstGeom>
          <a:noFill/>
        </p:spPr>
        <p:txBody>
          <a:bodyPr wrap="square" rtlCol="0">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github.com/BIMK/MATLAB</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589" y="161017"/>
            <a:ext cx="2048400" cy="2048400"/>
          </a:xfrm>
          <a:prstGeom prst="rect">
            <a:avLst/>
          </a:prstGeom>
        </p:spPr>
      </p:pic>
      <p:sp>
        <p:nvSpPr>
          <p:cNvPr id="13" name="文本框 12">
            <a:extLst>
              <a:ext uri="{FF2B5EF4-FFF2-40B4-BE49-F238E27FC236}">
                <a16:creationId xmlns:a16="http://schemas.microsoft.com/office/drawing/2014/main" id="{F393C699-04DE-43E4-A7FB-808F641E4D39}"/>
              </a:ext>
            </a:extLst>
          </p:cNvPr>
          <p:cNvSpPr txBox="1"/>
          <p:nvPr userDrawn="1"/>
        </p:nvSpPr>
        <p:spPr>
          <a:xfrm>
            <a:off x="3373396" y="6334626"/>
            <a:ext cx="2397209" cy="369332"/>
          </a:xfrm>
          <a:prstGeom prst="rect">
            <a:avLst/>
          </a:prstGeom>
          <a:noFill/>
        </p:spPr>
        <p:txBody>
          <a:bodyPr wrap="square" rtlCol="0">
            <a:spAutoFit/>
          </a:bodyPr>
          <a:lstStyle/>
          <a:p>
            <a:pPr algn="ctr"/>
            <a:fld id="{B8F75A0F-A932-4331-A0F8-1C56B5BA9198}" type="datetime2">
              <a:rPr lang="zh-CN" altLang="en-US" smtClean="0">
                <a:latin typeface="微软雅黑 Light" panose="020B0502040204020203" pitchFamily="34" charset="-122"/>
                <a:ea typeface="微软雅黑 Light" panose="020B0502040204020203" pitchFamily="34" charset="-122"/>
              </a:rPr>
              <a:t>2024年3月4日</a:t>
            </a:fld>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68787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
    <p:bg>
      <p:bgPr>
        <a:solidFill>
          <a:schemeClr val="accent5">
            <a:lumMod val="75000"/>
          </a:schemeClr>
        </a:solidFill>
        <a:effectLst/>
      </p:bgPr>
    </p:bg>
    <p:spTree>
      <p:nvGrpSpPr>
        <p:cNvPr id="1" name=""/>
        <p:cNvGrpSpPr/>
        <p:nvPr/>
      </p:nvGrpSpPr>
      <p:grpSpPr>
        <a:xfrm>
          <a:off x="0" y="0"/>
          <a:ext cx="0" cy="0"/>
          <a:chOff x="0" y="0"/>
          <a:chExt cx="0" cy="0"/>
        </a:xfrm>
      </p:grpSpPr>
      <p:sp>
        <p:nvSpPr>
          <p:cNvPr id="6" name="椭圆 5"/>
          <p:cNvSpPr/>
          <p:nvPr userDrawn="1"/>
        </p:nvSpPr>
        <p:spPr>
          <a:xfrm>
            <a:off x="1111250" y="935082"/>
            <a:ext cx="104775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0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占位符 7"/>
          <p:cNvSpPr>
            <a:spLocks noGrp="1"/>
          </p:cNvSpPr>
          <p:nvPr>
            <p:ph type="body" sz="quarter" idx="10" hasCustomPrompt="1"/>
          </p:nvPr>
        </p:nvSpPr>
        <p:spPr>
          <a:xfrm>
            <a:off x="2406650" y="1004932"/>
            <a:ext cx="5562600" cy="850900"/>
          </a:xfrm>
        </p:spPr>
        <p:txBody>
          <a:bodyPr anchor="ctr">
            <a:normAutofit/>
          </a:bodyPr>
          <a:lstStyle>
            <a:lvl1pPr marL="0" indent="0">
              <a:buNone/>
              <a:defRPr sz="2800" spc="2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章节标题</a:t>
            </a:r>
          </a:p>
        </p:txBody>
      </p:sp>
      <p:sp>
        <p:nvSpPr>
          <p:cNvPr id="9" name="椭圆 8"/>
          <p:cNvSpPr/>
          <p:nvPr userDrawn="1"/>
        </p:nvSpPr>
        <p:spPr>
          <a:xfrm>
            <a:off x="1111250" y="2883644"/>
            <a:ext cx="104775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0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占位符 7"/>
          <p:cNvSpPr>
            <a:spLocks noGrp="1"/>
          </p:cNvSpPr>
          <p:nvPr>
            <p:ph type="body" sz="quarter" idx="11" hasCustomPrompt="1"/>
          </p:nvPr>
        </p:nvSpPr>
        <p:spPr>
          <a:xfrm>
            <a:off x="2406650" y="2953494"/>
            <a:ext cx="5562600" cy="850900"/>
          </a:xfrm>
        </p:spPr>
        <p:txBody>
          <a:bodyPr anchor="ctr">
            <a:normAutofit/>
          </a:bodyPr>
          <a:lstStyle>
            <a:lvl1pPr marL="0" indent="0">
              <a:buNone/>
              <a:defRPr sz="2800" spc="2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章节标题</a:t>
            </a:r>
          </a:p>
        </p:txBody>
      </p:sp>
      <p:sp>
        <p:nvSpPr>
          <p:cNvPr id="11" name="椭圆 10"/>
          <p:cNvSpPr/>
          <p:nvPr userDrawn="1"/>
        </p:nvSpPr>
        <p:spPr>
          <a:xfrm>
            <a:off x="1111250" y="4832206"/>
            <a:ext cx="104775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0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占位符 7"/>
          <p:cNvSpPr>
            <a:spLocks noGrp="1"/>
          </p:cNvSpPr>
          <p:nvPr>
            <p:ph type="body" sz="quarter" idx="13" hasCustomPrompt="1"/>
          </p:nvPr>
        </p:nvSpPr>
        <p:spPr>
          <a:xfrm>
            <a:off x="2406650" y="4902056"/>
            <a:ext cx="5562600" cy="850900"/>
          </a:xfrm>
        </p:spPr>
        <p:txBody>
          <a:bodyPr anchor="ctr">
            <a:normAutofit/>
          </a:bodyPr>
          <a:lstStyle>
            <a:lvl1pPr marL="0" indent="0">
              <a:buNone/>
              <a:defRPr sz="2800" spc="2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章节标题</a:t>
            </a:r>
          </a:p>
        </p:txBody>
      </p:sp>
    </p:spTree>
    <p:extLst>
      <p:ext uri="{BB962C8B-B14F-4D97-AF65-F5344CB8AC3E}">
        <p14:creationId xmlns:p14="http://schemas.microsoft.com/office/powerpoint/2010/main" val="91046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头">
    <p:bg>
      <p:bgPr>
        <a:solidFill>
          <a:schemeClr val="accent5">
            <a:lumMod val="75000"/>
          </a:schemeClr>
        </a:solidFill>
        <a:effectLst/>
      </p:bgPr>
    </p:bg>
    <p:spTree>
      <p:nvGrpSpPr>
        <p:cNvPr id="1" name=""/>
        <p:cNvGrpSpPr/>
        <p:nvPr/>
      </p:nvGrpSpPr>
      <p:grpSpPr>
        <a:xfrm>
          <a:off x="0" y="0"/>
          <a:ext cx="0" cy="0"/>
          <a:chOff x="0" y="0"/>
          <a:chExt cx="0" cy="0"/>
        </a:xfrm>
      </p:grpSpPr>
      <p:sp>
        <p:nvSpPr>
          <p:cNvPr id="6" name="椭圆 5"/>
          <p:cNvSpPr/>
          <p:nvPr userDrawn="1"/>
        </p:nvSpPr>
        <p:spPr>
          <a:xfrm>
            <a:off x="641349" y="2235200"/>
            <a:ext cx="1732817" cy="1638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占位符 7"/>
          <p:cNvSpPr>
            <a:spLocks noGrp="1"/>
          </p:cNvSpPr>
          <p:nvPr>
            <p:ph type="body" sz="quarter" idx="10" hasCustomPrompt="1"/>
          </p:nvPr>
        </p:nvSpPr>
        <p:spPr>
          <a:xfrm>
            <a:off x="2578100" y="2628900"/>
            <a:ext cx="6267450" cy="850900"/>
          </a:xfrm>
        </p:spPr>
        <p:txBody>
          <a:bodyPr anchor="ctr">
            <a:normAutofit/>
          </a:bodyPr>
          <a:lstStyle>
            <a:lvl1pPr marL="0" indent="0" algn="ctr">
              <a:buNone/>
              <a:defRPr sz="4000" spc="2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章节标题</a:t>
            </a:r>
          </a:p>
        </p:txBody>
      </p:sp>
      <p:sp>
        <p:nvSpPr>
          <p:cNvPr id="9" name="文本占位符 8"/>
          <p:cNvSpPr>
            <a:spLocks noGrp="1"/>
          </p:cNvSpPr>
          <p:nvPr>
            <p:ph type="body" sz="quarter" idx="11" hasCustomPrompt="1"/>
          </p:nvPr>
        </p:nvSpPr>
        <p:spPr>
          <a:xfrm>
            <a:off x="631457" y="2225675"/>
            <a:ext cx="1752600" cy="1657350"/>
          </a:xfrm>
        </p:spPr>
        <p:txBody>
          <a:bodyPr anchor="ctr">
            <a:normAutofit/>
          </a:bodyPr>
          <a:lstStyle>
            <a:lvl1pPr marL="0" indent="0" algn="ctr">
              <a:lnSpc>
                <a:spcPct val="100000"/>
              </a:lnSpc>
              <a:spcBef>
                <a:spcPts val="0"/>
              </a:spcBef>
              <a:buNone/>
              <a:defRPr sz="6600">
                <a:solidFill>
                  <a:schemeClr val="accent5">
                    <a:lumMod val="75000"/>
                  </a:schemeClr>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Tree>
    <p:extLst>
      <p:ext uri="{BB962C8B-B14F-4D97-AF65-F5344CB8AC3E}">
        <p14:creationId xmlns:p14="http://schemas.microsoft.com/office/powerpoint/2010/main" val="164695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
        <p:nvSpPr>
          <p:cNvPr id="6" name="矩形 5"/>
          <p:cNvSpPr/>
          <p:nvPr userDrawn="1"/>
        </p:nvSpPr>
        <p:spPr>
          <a:xfrm>
            <a:off x="0" y="0"/>
            <a:ext cx="1956932"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p:cNvSpPr>
            <a:spLocks noGrp="1"/>
          </p:cNvSpPr>
          <p:nvPr>
            <p:ph type="body" sz="quarter" idx="10" hasCustomPrompt="1"/>
          </p:nvPr>
        </p:nvSpPr>
        <p:spPr>
          <a:xfrm>
            <a:off x="44975" y="1001713"/>
            <a:ext cx="1865363" cy="4854575"/>
          </a:xfrm>
        </p:spPr>
        <p:txBody>
          <a:bodyPr anchor="ctr">
            <a:normAutofit/>
          </a:bodyPr>
          <a:lstStyle>
            <a:lvl1pPr marL="0" indent="0" algn="ctr">
              <a:lnSpc>
                <a:spcPct val="100000"/>
              </a:lnSpc>
              <a:spcBef>
                <a:spcPts val="0"/>
              </a:spcBef>
              <a:buNone/>
              <a:defRPr sz="3200"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zh-CN" altLang="en-US" dirty="0"/>
              <a:t>标题</a:t>
            </a:r>
          </a:p>
        </p:txBody>
      </p:sp>
      <p:sp>
        <p:nvSpPr>
          <p:cNvPr id="10" name="文本占位符 9"/>
          <p:cNvSpPr>
            <a:spLocks noGrp="1"/>
          </p:cNvSpPr>
          <p:nvPr>
            <p:ph type="body" sz="quarter" idx="11" hasCustomPrompt="1"/>
          </p:nvPr>
        </p:nvSpPr>
        <p:spPr>
          <a:xfrm>
            <a:off x="2137483" y="355600"/>
            <a:ext cx="6835067" cy="6057900"/>
          </a:xfrm>
        </p:spPr>
        <p:txBody>
          <a:bodyPr>
            <a:normAutofit/>
          </a:bodyPr>
          <a:lstStyle>
            <a:lvl1pPr algn="just">
              <a:lnSpc>
                <a:spcPct val="100000"/>
              </a:lnSpc>
              <a:spcBef>
                <a:spcPts val="0"/>
              </a:spcBef>
              <a:spcAft>
                <a:spcPts val="1000"/>
              </a:spcAft>
              <a:defRPr sz="2400" baseline="0">
                <a:latin typeface="Times New Roman" panose="02020603050405020304" pitchFamily="18" charset="0"/>
                <a:ea typeface="幼圆" panose="02010509060101010101" pitchFamily="49" charset="-122"/>
              </a:defRPr>
            </a:lvl1pPr>
          </a:lstStyle>
          <a:p>
            <a:pPr lvl="0"/>
            <a:r>
              <a:rPr lang="zh-CN" altLang="en-US" dirty="0"/>
              <a:t>内容</a:t>
            </a:r>
          </a:p>
        </p:txBody>
      </p:sp>
      <p:sp>
        <p:nvSpPr>
          <p:cNvPr id="11" name="文本框 10"/>
          <p:cNvSpPr txBox="1"/>
          <p:nvPr userDrawn="1"/>
        </p:nvSpPr>
        <p:spPr>
          <a:xfrm>
            <a:off x="8229600" y="6488668"/>
            <a:ext cx="914400" cy="369332"/>
          </a:xfrm>
          <a:prstGeom prst="rect">
            <a:avLst/>
          </a:prstGeom>
          <a:noFill/>
        </p:spPr>
        <p:txBody>
          <a:bodyPr wrap="square" rtlCol="0">
            <a:spAutoFit/>
          </a:bodyPr>
          <a:lstStyle/>
          <a:p>
            <a:pPr algn="r"/>
            <a:fld id="{B854A9DA-454A-4A56-9188-181E127541A9}" type="slidenum">
              <a:rPr lang="zh-CN" altLang="en-US" smtClean="0">
                <a:solidFill>
                  <a:schemeClr val="accent5">
                    <a:lumMod val="75000"/>
                  </a:schemeClr>
                </a:solidFill>
              </a:rPr>
              <a:pPr algn="r"/>
              <a:t>‹#›</a:t>
            </a:fld>
            <a:endParaRPr lang="zh-CN" altLang="en-US" dirty="0">
              <a:solidFill>
                <a:schemeClr val="accent5">
                  <a:lumMod val="75000"/>
                </a:schemeClr>
              </a:solidFill>
            </a:endParaRPr>
          </a:p>
        </p:txBody>
      </p:sp>
    </p:spTree>
    <p:extLst>
      <p:ext uri="{BB962C8B-B14F-4D97-AF65-F5344CB8AC3E}">
        <p14:creationId xmlns:p14="http://schemas.microsoft.com/office/powerpoint/2010/main" val="388780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2">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
        <p:nvSpPr>
          <p:cNvPr id="6" name="矩形 5"/>
          <p:cNvSpPr/>
          <p:nvPr userDrawn="1"/>
        </p:nvSpPr>
        <p:spPr>
          <a:xfrm>
            <a:off x="-1" y="0"/>
            <a:ext cx="9144001" cy="6697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p:cNvSpPr>
            <a:spLocks noGrp="1"/>
          </p:cNvSpPr>
          <p:nvPr>
            <p:ph type="body" sz="quarter" idx="10" hasCustomPrompt="1"/>
          </p:nvPr>
        </p:nvSpPr>
        <p:spPr>
          <a:xfrm>
            <a:off x="50799" y="64017"/>
            <a:ext cx="4410541" cy="512580"/>
          </a:xfrm>
        </p:spPr>
        <p:txBody>
          <a:bodyPr anchor="ctr">
            <a:normAutofit/>
          </a:bodyPr>
          <a:lstStyle>
            <a:lvl1pPr marL="0" indent="0" algn="ctr">
              <a:lnSpc>
                <a:spcPct val="100000"/>
              </a:lnSpc>
              <a:spcBef>
                <a:spcPts val="0"/>
              </a:spcBef>
              <a:buNone/>
              <a:defRPr sz="3200"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zh-CN" altLang="en-US" dirty="0"/>
              <a:t>标题</a:t>
            </a:r>
          </a:p>
        </p:txBody>
      </p:sp>
      <p:sp>
        <p:nvSpPr>
          <p:cNvPr id="10" name="文本占位符 9"/>
          <p:cNvSpPr>
            <a:spLocks noGrp="1"/>
          </p:cNvSpPr>
          <p:nvPr>
            <p:ph type="body" sz="quarter" idx="11" hasCustomPrompt="1"/>
          </p:nvPr>
        </p:nvSpPr>
        <p:spPr>
          <a:xfrm>
            <a:off x="125506" y="818776"/>
            <a:ext cx="4273176" cy="5761319"/>
          </a:xfrm>
        </p:spPr>
        <p:txBody>
          <a:bodyPr>
            <a:normAutofit/>
          </a:bodyPr>
          <a:lstStyle>
            <a:lvl1pPr algn="just">
              <a:lnSpc>
                <a:spcPct val="100000"/>
              </a:lnSpc>
              <a:spcBef>
                <a:spcPts val="0"/>
              </a:spcBef>
              <a:spcAft>
                <a:spcPts val="1000"/>
              </a:spcAft>
              <a:defRPr sz="2400" baseline="0">
                <a:latin typeface="Times New Roman" panose="02020603050405020304" pitchFamily="18" charset="0"/>
                <a:ea typeface="幼圆" panose="02010509060101010101" pitchFamily="49" charset="-122"/>
              </a:defRPr>
            </a:lvl1pPr>
          </a:lstStyle>
          <a:p>
            <a:pPr lvl="0"/>
            <a:r>
              <a:rPr lang="zh-CN" altLang="en-US" dirty="0"/>
              <a:t>内容</a:t>
            </a:r>
          </a:p>
        </p:txBody>
      </p:sp>
      <p:sp>
        <p:nvSpPr>
          <p:cNvPr id="11" name="文本框 10"/>
          <p:cNvSpPr txBox="1"/>
          <p:nvPr userDrawn="1"/>
        </p:nvSpPr>
        <p:spPr>
          <a:xfrm>
            <a:off x="8229600" y="6488668"/>
            <a:ext cx="914400" cy="369332"/>
          </a:xfrm>
          <a:prstGeom prst="rect">
            <a:avLst/>
          </a:prstGeom>
          <a:noFill/>
        </p:spPr>
        <p:txBody>
          <a:bodyPr wrap="square" rtlCol="0">
            <a:spAutoFit/>
          </a:bodyPr>
          <a:lstStyle/>
          <a:p>
            <a:pPr algn="r"/>
            <a:fld id="{B854A9DA-454A-4A56-9188-181E127541A9}" type="slidenum">
              <a:rPr lang="zh-CN" altLang="en-US" smtClean="0">
                <a:solidFill>
                  <a:schemeClr val="accent5">
                    <a:lumMod val="75000"/>
                  </a:schemeClr>
                </a:solidFill>
              </a:rPr>
              <a:pPr algn="r"/>
              <a:t>‹#›</a:t>
            </a:fld>
            <a:endParaRPr lang="zh-CN" altLang="en-US" dirty="0">
              <a:solidFill>
                <a:schemeClr val="accent5">
                  <a:lumMod val="75000"/>
                </a:schemeClr>
              </a:solidFill>
            </a:endParaRPr>
          </a:p>
        </p:txBody>
      </p:sp>
      <p:cxnSp>
        <p:nvCxnSpPr>
          <p:cNvPr id="3" name="直接连接符 2"/>
          <p:cNvCxnSpPr/>
          <p:nvPr userDrawn="1"/>
        </p:nvCxnSpPr>
        <p:spPr>
          <a:xfrm>
            <a:off x="4572000" y="0"/>
            <a:ext cx="0" cy="685800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sp>
        <p:nvSpPr>
          <p:cNvPr id="9" name="文本占位符 7"/>
          <p:cNvSpPr>
            <a:spLocks noGrp="1"/>
          </p:cNvSpPr>
          <p:nvPr>
            <p:ph type="body" sz="quarter" idx="12" hasCustomPrompt="1"/>
          </p:nvPr>
        </p:nvSpPr>
        <p:spPr>
          <a:xfrm>
            <a:off x="4652730" y="61726"/>
            <a:ext cx="4410541" cy="512580"/>
          </a:xfrm>
        </p:spPr>
        <p:txBody>
          <a:bodyPr anchor="ctr">
            <a:normAutofit/>
          </a:bodyPr>
          <a:lstStyle>
            <a:lvl1pPr marL="0" indent="0" algn="ctr">
              <a:lnSpc>
                <a:spcPct val="100000"/>
              </a:lnSpc>
              <a:spcBef>
                <a:spcPts val="0"/>
              </a:spcBef>
              <a:buNone/>
              <a:defRPr sz="3200"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zh-CN" altLang="en-US" dirty="0"/>
              <a:t>标题</a:t>
            </a:r>
          </a:p>
        </p:txBody>
      </p:sp>
      <p:sp>
        <p:nvSpPr>
          <p:cNvPr id="12" name="文本占位符 9"/>
          <p:cNvSpPr>
            <a:spLocks noGrp="1"/>
          </p:cNvSpPr>
          <p:nvPr>
            <p:ph type="body" sz="quarter" idx="13" hasCustomPrompt="1"/>
          </p:nvPr>
        </p:nvSpPr>
        <p:spPr>
          <a:xfrm>
            <a:off x="4721412" y="818777"/>
            <a:ext cx="4273176" cy="5761318"/>
          </a:xfrm>
        </p:spPr>
        <p:txBody>
          <a:bodyPr>
            <a:normAutofit/>
          </a:bodyPr>
          <a:lstStyle>
            <a:lvl1pPr algn="just">
              <a:lnSpc>
                <a:spcPct val="100000"/>
              </a:lnSpc>
              <a:spcBef>
                <a:spcPts val="0"/>
              </a:spcBef>
              <a:spcAft>
                <a:spcPts val="1000"/>
              </a:spcAft>
              <a:defRPr sz="2400" baseline="0">
                <a:latin typeface="Times New Roman" panose="02020603050405020304" pitchFamily="18" charset="0"/>
                <a:ea typeface="幼圆" panose="02010509060101010101" pitchFamily="49" charset="-122"/>
              </a:defRPr>
            </a:lvl1pPr>
          </a:lstStyle>
          <a:p>
            <a:pPr lvl="0"/>
            <a:r>
              <a:rPr lang="zh-CN" altLang="en-US" dirty="0"/>
              <a:t>内容</a:t>
            </a:r>
          </a:p>
        </p:txBody>
      </p:sp>
      <p:cxnSp>
        <p:nvCxnSpPr>
          <p:cNvPr id="13" name="直接连接符 12"/>
          <p:cNvCxnSpPr>
            <a:endCxn id="6" idx="2"/>
          </p:cNvCxnSpPr>
          <p:nvPr userDrawn="1"/>
        </p:nvCxnSpPr>
        <p:spPr>
          <a:xfrm>
            <a:off x="4572000" y="0"/>
            <a:ext cx="0" cy="669783"/>
          </a:xfrm>
          <a:prstGeom prst="line">
            <a:avLst/>
          </a:prstGeom>
          <a:ln w="28575">
            <a:solidFill>
              <a:srgbClr val="ECF3F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1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751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7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493D29-A96E-4F02-A4FF-00609BBA5A4F}" type="datetimeFigureOut">
              <a:rPr lang="zh-CN" altLang="en-US" smtClean="0"/>
              <a:t>2024/3/4</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4E7F52D-F413-4374-914A-7100E2BAFC10}" type="slidenum">
              <a:rPr lang="zh-CN" altLang="en-US" smtClean="0"/>
              <a:t>‹#›</a:t>
            </a:fld>
            <a:endParaRPr lang="zh-CN" altLang="en-US"/>
          </a:p>
        </p:txBody>
      </p:sp>
    </p:spTree>
    <p:extLst>
      <p:ext uri="{BB962C8B-B14F-4D97-AF65-F5344CB8AC3E}">
        <p14:creationId xmlns:p14="http://schemas.microsoft.com/office/powerpoint/2010/main" val="2622901043"/>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66" r:id="rId3"/>
    <p:sldLayoutId id="2147483667" r:id="rId4"/>
    <p:sldLayoutId id="2147483669" r:id="rId5"/>
    <p:sldLayoutId id="2147483671" r:id="rId6"/>
    <p:sldLayoutId id="2147483672"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4.xml"/><Relationship Id="rId4" Type="http://schemas.openxmlformats.org/officeDocument/2006/relationships/image" Target="../media/image9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hyperlink" Target="https://www.baidu.com/s?wd=%E9%98%BF%E5%B0%94%E4%BC%AF%E7%89%B9%C2%B7%E7%88%B1%E5%9B%A0%E6%96%AF%E5%9D%A6&amp;rsv_idx=2&amp;tn=baiduhome_pg&amp;usm=1&amp;ie=utf-8&amp;rsv_cq=&amp;rsv_dl=0_right_recommends_merge_21102&amp;euri=20fa8904d4834b1cbcdfe11bc6d75bbb" TargetMode="External"/><Relationship Id="rId1" Type="http://schemas.openxmlformats.org/officeDocument/2006/relationships/slideLayout" Target="../slideLayouts/slideLayout5.xml"/><Relationship Id="rId6" Type="http://schemas.openxmlformats.org/officeDocument/2006/relationships/hyperlink" Target="https://www.baidu.com/s?wd=%E5%B0%BC%E5%B0%94%E6%96%AF%C2%B7%E7%8E%BB%E5%B0%94&amp;rsv_idx=2&amp;tn=baiduhome_pg&amp;usm=1&amp;ie=utf-8&amp;rsv_cq=&amp;rsv_dl=0_right_recommends_merge_21102&amp;euri=a0abe8956c134d84bfb46ca31f88517d" TargetMode="External"/><Relationship Id="rId11" Type="http://schemas.openxmlformats.org/officeDocument/2006/relationships/image" Target="../media/image8.jpeg"/><Relationship Id="rId5" Type="http://schemas.openxmlformats.org/officeDocument/2006/relationships/image" Target="../media/image3.jpeg"/><Relationship Id="rId10" Type="http://schemas.openxmlformats.org/officeDocument/2006/relationships/image" Target="../media/image7.jpeg"/><Relationship Id="rId4" Type="http://schemas.openxmlformats.org/officeDocument/2006/relationships/hyperlink" Target="https://www.baidu.com/s?wd=%E8%89%BE%E8%90%A8%E5%85%8B%C2%B7%E7%89%9B%E9%A1%BF&amp;rsv_idx=2&amp;tn=baiduhome_pg&amp;usm=1&amp;ie=utf-8&amp;rsv_cq=&amp;rsv_dl=0_right_recommends_merge_21102&amp;euri=ab6b037929fe4c178848082322a2c0f3" TargetMode="External"/><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37317" y="3257522"/>
            <a:ext cx="6110288" cy="686377"/>
          </a:xfrm>
        </p:spPr>
        <p:txBody>
          <a:bodyPr>
            <a:normAutofit/>
          </a:bodyPr>
          <a:lstStyle/>
          <a:p>
            <a:r>
              <a:rPr lang="zh-CN" altLang="en-US" dirty="0"/>
              <a:t>第九讲：人工智能算法</a:t>
            </a:r>
          </a:p>
        </p:txBody>
      </p:sp>
    </p:spTree>
    <p:extLst>
      <p:ext uri="{BB962C8B-B14F-4D97-AF65-F5344CB8AC3E}">
        <p14:creationId xmlns:p14="http://schemas.microsoft.com/office/powerpoint/2010/main" val="971773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最小二乘法代码</a:t>
            </a:r>
          </a:p>
        </p:txBody>
      </p:sp>
      <p:sp>
        <p:nvSpPr>
          <p:cNvPr id="4" name="文本占位符 3"/>
          <p:cNvSpPr>
            <a:spLocks noGrp="1"/>
          </p:cNvSpPr>
          <p:nvPr>
            <p:ph type="body" sz="quarter" idx="12"/>
          </p:nvPr>
        </p:nvSpPr>
        <p:spPr/>
        <p:txBody>
          <a:bodyPr>
            <a:normAutofit fontScale="92500" lnSpcReduction="10000"/>
          </a:bodyPr>
          <a:lstStyle/>
          <a:p>
            <a:r>
              <a:rPr lang="zh-CN" altLang="en-US" dirty="0"/>
              <a:t>梯度下降法代码</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100" y="4226398"/>
            <a:ext cx="3264000" cy="2448000"/>
          </a:xfrm>
          <a:prstGeom prst="rect">
            <a:avLst/>
          </a:prstGeom>
          <a:ln>
            <a:solidFill>
              <a:schemeClr val="tx1"/>
            </a:solidFill>
          </a:ln>
        </p:spPr>
      </p:pic>
      <p:sp>
        <p:nvSpPr>
          <p:cNvPr id="10" name="文本框 9"/>
          <p:cNvSpPr txBox="1"/>
          <p:nvPr/>
        </p:nvSpPr>
        <p:spPr>
          <a:xfrm>
            <a:off x="-54900" y="8939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p>
        </p:txBody>
      </p:sp>
      <p:sp>
        <p:nvSpPr>
          <p:cNvPr id="11" name="文本框 10"/>
          <p:cNvSpPr txBox="1"/>
          <p:nvPr/>
        </p:nvSpPr>
        <p:spPr>
          <a:xfrm>
            <a:off x="536700" y="379509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输出</a:t>
            </a:r>
          </a:p>
        </p:txBody>
      </p:sp>
      <p:pic>
        <p:nvPicPr>
          <p:cNvPr id="13" name="图片 12"/>
          <p:cNvPicPr>
            <a:picLocks noChangeAspect="1"/>
          </p:cNvPicPr>
          <p:nvPr/>
        </p:nvPicPr>
        <p:blipFill>
          <a:blip r:embed="rId3"/>
          <a:stretch>
            <a:fillRect/>
          </a:stretch>
        </p:blipFill>
        <p:spPr>
          <a:xfrm>
            <a:off x="4652730" y="1015966"/>
            <a:ext cx="4410541" cy="3016203"/>
          </a:xfrm>
          <a:prstGeom prst="rect">
            <a:avLst/>
          </a:prstGeom>
          <a:ln>
            <a:solidFill>
              <a:schemeClr val="tx1"/>
            </a:solidFill>
          </a:ln>
        </p:spPr>
      </p:pic>
      <p:sp>
        <p:nvSpPr>
          <p:cNvPr id="14" name="文本框 13"/>
          <p:cNvSpPr txBox="1"/>
          <p:nvPr/>
        </p:nvSpPr>
        <p:spPr>
          <a:xfrm>
            <a:off x="4549634" y="608225"/>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p>
        </p:txBody>
      </p:sp>
      <p:sp>
        <p:nvSpPr>
          <p:cNvPr id="15" name="文本框 14"/>
          <p:cNvSpPr txBox="1"/>
          <p:nvPr/>
        </p:nvSpPr>
        <p:spPr>
          <a:xfrm>
            <a:off x="4549634" y="4133400"/>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输出</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336" y="4195204"/>
            <a:ext cx="3264000" cy="2448000"/>
          </a:xfrm>
          <a:prstGeom prst="rect">
            <a:avLst/>
          </a:prstGeom>
          <a:ln>
            <a:solidFill>
              <a:schemeClr val="tx1"/>
            </a:solidFill>
          </a:ln>
        </p:spPr>
      </p:pic>
      <p:pic>
        <p:nvPicPr>
          <p:cNvPr id="17" name="图片 16"/>
          <p:cNvPicPr>
            <a:picLocks noChangeAspect="1"/>
          </p:cNvPicPr>
          <p:nvPr/>
        </p:nvPicPr>
        <p:blipFill>
          <a:blip r:embed="rId5"/>
          <a:stretch>
            <a:fillRect/>
          </a:stretch>
        </p:blipFill>
        <p:spPr>
          <a:xfrm>
            <a:off x="258891" y="1325218"/>
            <a:ext cx="3994355" cy="1759040"/>
          </a:xfrm>
          <a:prstGeom prst="rect">
            <a:avLst/>
          </a:prstGeom>
          <a:ln>
            <a:solidFill>
              <a:schemeClr val="tx1"/>
            </a:solidFill>
          </a:ln>
        </p:spPr>
      </p:pic>
    </p:spTree>
    <p:extLst>
      <p:ext uri="{BB962C8B-B14F-4D97-AF65-F5344CB8AC3E}">
        <p14:creationId xmlns:p14="http://schemas.microsoft.com/office/powerpoint/2010/main" val="223454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回归问题的现实难点</a:t>
            </a:r>
          </a:p>
        </p:txBody>
      </p:sp>
      <p:sp>
        <p:nvSpPr>
          <p:cNvPr id="3" name="文本占位符 2"/>
          <p:cNvSpPr>
            <a:spLocks noGrp="1"/>
          </p:cNvSpPr>
          <p:nvPr>
            <p:ph type="body" sz="quarter" idx="11"/>
          </p:nvPr>
        </p:nvSpPr>
        <p:spPr/>
        <p:txBody>
          <a:bodyPr/>
          <a:lstStyle/>
          <a:p>
            <a:r>
              <a:rPr lang="zh-CN" altLang="en-US" dirty="0"/>
              <a:t>样本具有的特征数量很多</a:t>
            </a:r>
            <a:endParaRPr lang="en-US" altLang="zh-CN" dirty="0"/>
          </a:p>
          <a:p>
            <a:endParaRPr lang="en-US" altLang="zh-CN" dirty="0"/>
          </a:p>
          <a:p>
            <a:r>
              <a:rPr lang="zh-CN" altLang="en-US" dirty="0"/>
              <a:t>样本与标签的关系是高度非线性的</a:t>
            </a:r>
            <a:endParaRPr lang="en-US" altLang="zh-CN" dirty="0"/>
          </a:p>
          <a:p>
            <a:endParaRPr lang="en-US" altLang="zh-CN" dirty="0"/>
          </a:p>
          <a:p>
            <a:r>
              <a:rPr lang="zh-CN" altLang="en-US" dirty="0"/>
              <a:t>样本有噪声</a:t>
            </a:r>
          </a:p>
        </p:txBody>
      </p:sp>
      <p:sp>
        <p:nvSpPr>
          <p:cNvPr id="4" name="文本占位符 3"/>
          <p:cNvSpPr>
            <a:spLocks noGrp="1"/>
          </p:cNvSpPr>
          <p:nvPr>
            <p:ph type="body" sz="quarter" idx="12"/>
          </p:nvPr>
        </p:nvSpPr>
        <p:spPr/>
        <p:txBody>
          <a:bodyPr>
            <a:normAutofit fontScale="92500" lnSpcReduction="10000"/>
          </a:bodyPr>
          <a:lstStyle/>
          <a:p>
            <a:r>
              <a:rPr lang="zh-CN" altLang="en-US" dirty="0"/>
              <a:t>函数优化的现实难点</a:t>
            </a:r>
          </a:p>
        </p:txBody>
      </p:sp>
      <p:sp>
        <p:nvSpPr>
          <p:cNvPr id="5" name="文本占位符 4"/>
          <p:cNvSpPr>
            <a:spLocks noGrp="1"/>
          </p:cNvSpPr>
          <p:nvPr>
            <p:ph type="body" sz="quarter" idx="13"/>
          </p:nvPr>
        </p:nvSpPr>
        <p:spPr/>
        <p:txBody>
          <a:bodyPr/>
          <a:lstStyle/>
          <a:p>
            <a:r>
              <a:rPr lang="zh-CN" altLang="en-US" dirty="0"/>
              <a:t>函数的决策变量数很多</a:t>
            </a:r>
            <a:endParaRPr lang="en-US" altLang="zh-CN" dirty="0"/>
          </a:p>
          <a:p>
            <a:endParaRPr lang="en-US" altLang="zh-CN" dirty="0"/>
          </a:p>
          <a:p>
            <a:r>
              <a:rPr lang="zh-CN" altLang="en-US" dirty="0"/>
              <a:t>函数存在许多局部极小值</a:t>
            </a:r>
            <a:endParaRPr lang="en-US" altLang="zh-CN" dirty="0"/>
          </a:p>
          <a:p>
            <a:endParaRPr lang="en-US" altLang="zh-CN" dirty="0"/>
          </a:p>
          <a:p>
            <a:r>
              <a:rPr lang="zh-CN" altLang="en-US" dirty="0"/>
              <a:t>很多函数的导数难求，且离散优化中的函数不存在导数</a:t>
            </a:r>
          </a:p>
        </p:txBody>
      </p:sp>
      <p:sp>
        <p:nvSpPr>
          <p:cNvPr id="6" name="文本框 5"/>
          <p:cNvSpPr txBox="1"/>
          <p:nvPr/>
        </p:nvSpPr>
        <p:spPr>
          <a:xfrm>
            <a:off x="146143" y="4209541"/>
            <a:ext cx="4259739" cy="997196"/>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能不能设计一个通用的函数模型，通过调整其中的参数可以拟合任意函数，且该函数模型的参数易求得？</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7" name="文本框 6"/>
          <p:cNvSpPr txBox="1"/>
          <p:nvPr/>
        </p:nvSpPr>
        <p:spPr>
          <a:xfrm>
            <a:off x="4734849" y="4209541"/>
            <a:ext cx="4259739" cy="664797"/>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能不能设计一个通用的搜索算法，它无需计算函数的导数，且不易陷入局部最优？</a:t>
            </a:r>
            <a:endParaRPr lang="en-US" altLang="zh-CN"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519922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人工神经网络</a:t>
            </a:r>
          </a:p>
        </p:txBody>
      </p:sp>
      <p:sp>
        <p:nvSpPr>
          <p:cNvPr id="3" name="文本占位符 2"/>
          <p:cNvSpPr>
            <a:spLocks noGrp="1"/>
          </p:cNvSpPr>
          <p:nvPr>
            <p:ph type="body" sz="quarter" idx="11"/>
          </p:nvPr>
        </p:nvSpPr>
        <p:spPr/>
        <p:txBody>
          <a:bodyPr/>
          <a:lstStyle/>
          <a:p>
            <a:r>
              <a:rPr lang="zh-CN" altLang="en-US" dirty="0"/>
              <a:t>人工神经网络（</a:t>
            </a:r>
            <a:r>
              <a:rPr lang="en-US" altLang="zh-CN" dirty="0"/>
              <a:t>ANN</a:t>
            </a:r>
            <a:r>
              <a:rPr lang="zh-CN" altLang="en-US" dirty="0"/>
              <a:t>）是目前最主要的有监督学习方法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受大脑神经元网络启发，</a:t>
            </a:r>
            <a:r>
              <a:rPr lang="en-US" altLang="zh-CN" dirty="0"/>
              <a:t>ANN</a:t>
            </a:r>
            <a:r>
              <a:rPr lang="zh-CN" altLang="en-US" dirty="0"/>
              <a:t>具有自适应和自组织等特点，可以有效解决各领域中的有监督学习问题</a:t>
            </a:r>
          </a:p>
        </p:txBody>
      </p:sp>
      <p:sp>
        <p:nvSpPr>
          <p:cNvPr id="4" name="文本占位符 3"/>
          <p:cNvSpPr>
            <a:spLocks noGrp="1"/>
          </p:cNvSpPr>
          <p:nvPr>
            <p:ph type="body" sz="quarter" idx="12"/>
          </p:nvPr>
        </p:nvSpPr>
        <p:spPr/>
        <p:txBody>
          <a:bodyPr>
            <a:normAutofit fontScale="92500" lnSpcReduction="10000"/>
          </a:bodyPr>
          <a:lstStyle/>
          <a:p>
            <a:r>
              <a:rPr lang="zh-CN" altLang="en-US" dirty="0"/>
              <a:t>进化算法</a:t>
            </a:r>
          </a:p>
        </p:txBody>
      </p:sp>
      <p:sp>
        <p:nvSpPr>
          <p:cNvPr id="5" name="文本占位符 4"/>
          <p:cNvSpPr>
            <a:spLocks noGrp="1"/>
          </p:cNvSpPr>
          <p:nvPr>
            <p:ph type="body" sz="quarter" idx="13"/>
          </p:nvPr>
        </p:nvSpPr>
        <p:spPr/>
        <p:txBody>
          <a:bodyPr/>
          <a:lstStyle/>
          <a:p>
            <a:r>
              <a:rPr lang="zh-CN" altLang="en-US" dirty="0"/>
              <a:t>进化算法（</a:t>
            </a:r>
            <a:r>
              <a:rPr lang="en-US" altLang="zh-CN" dirty="0"/>
              <a:t>EA</a:t>
            </a:r>
            <a:r>
              <a:rPr lang="zh-CN" altLang="en-US" dirty="0"/>
              <a:t>）是目前最主要的函数优化方法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受自然生物的进化过程启发，</a:t>
            </a:r>
            <a:r>
              <a:rPr lang="en-US" altLang="zh-CN" dirty="0"/>
              <a:t>EA</a:t>
            </a:r>
            <a:r>
              <a:rPr lang="zh-CN" altLang="en-US" dirty="0"/>
              <a:t>具有高适用性和强鲁棒性等特点，可以有效解决各领域中的函数优化问题</a:t>
            </a:r>
          </a:p>
        </p:txBody>
      </p:sp>
      <p:grpSp>
        <p:nvGrpSpPr>
          <p:cNvPr id="6" name="组合 5"/>
          <p:cNvGrpSpPr/>
          <p:nvPr/>
        </p:nvGrpSpPr>
        <p:grpSpPr>
          <a:xfrm>
            <a:off x="752846" y="1842756"/>
            <a:ext cx="2932070" cy="1941680"/>
            <a:chOff x="5641259" y="4254604"/>
            <a:chExt cx="2585877" cy="1679193"/>
          </a:xfrm>
          <a:effectLst/>
        </p:grpSpPr>
        <p:cxnSp>
          <p:nvCxnSpPr>
            <p:cNvPr id="7" name="直接连接符 6"/>
            <p:cNvCxnSpPr/>
            <p:nvPr/>
          </p:nvCxnSpPr>
          <p:spPr>
            <a:xfrm>
              <a:off x="6178547" y="4625721"/>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173785" y="5090835"/>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178547" y="5554385"/>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173785" y="4392382"/>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176960" y="4859060"/>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173785" y="5322610"/>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937371" y="4625721"/>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932609" y="5090835"/>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937371" y="5554385"/>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932609" y="4392382"/>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35784" y="4859060"/>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932609" y="5322610"/>
              <a:ext cx="755650" cy="23177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80925" y="4627360"/>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78544" y="5089526"/>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935784" y="4398298"/>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35783" y="4857751"/>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178042" y="4627360"/>
              <a:ext cx="757742" cy="1160108"/>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33692" y="4399436"/>
              <a:ext cx="757742" cy="1160108"/>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183705" y="4395585"/>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181324" y="4860042"/>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938163" y="5088746"/>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6929434" y="4625939"/>
              <a:ext cx="748509" cy="697942"/>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6180851" y="4395585"/>
              <a:ext cx="757742" cy="1160108"/>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6933293" y="4630073"/>
              <a:ext cx="757742" cy="1160108"/>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648325" y="4624157"/>
              <a:ext cx="532526" cy="0"/>
            </a:xfrm>
            <a:prstGeom prst="line">
              <a:avLst/>
            </a:prstGeom>
            <a:ln w="9525">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641259" y="5093278"/>
              <a:ext cx="53252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648325" y="5554384"/>
              <a:ext cx="53252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94610" y="4624522"/>
              <a:ext cx="532526" cy="0"/>
            </a:xfrm>
            <a:prstGeom prst="line">
              <a:avLst/>
            </a:prstGeom>
            <a:ln w="95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687544" y="5093643"/>
              <a:ext cx="532526" cy="0"/>
            </a:xfrm>
            <a:prstGeom prst="line">
              <a:avLst/>
            </a:prstGeom>
            <a:ln w="95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694610" y="5554749"/>
              <a:ext cx="532526" cy="0"/>
            </a:xfrm>
            <a:prstGeom prst="line">
              <a:avLst/>
            </a:prstGeom>
            <a:ln w="95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034084" y="4485228"/>
              <a:ext cx="295275" cy="29527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034084" y="4956208"/>
              <a:ext cx="295275" cy="29527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034084" y="5406747"/>
              <a:ext cx="295275" cy="29527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779352" y="4254604"/>
              <a:ext cx="295275" cy="295275"/>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83385" y="4715887"/>
              <a:ext cx="295275" cy="295275"/>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75447" y="5185291"/>
              <a:ext cx="295275" cy="295275"/>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781797" y="5638522"/>
              <a:ext cx="295275" cy="295275"/>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535860" y="4485228"/>
              <a:ext cx="295275" cy="29527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535860" y="4956208"/>
              <a:ext cx="295275" cy="29527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535860" y="5406747"/>
              <a:ext cx="295275" cy="29527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5459720" y="1842756"/>
            <a:ext cx="3043239" cy="2021936"/>
            <a:chOff x="686120" y="4086008"/>
            <a:chExt cx="3043239" cy="2021936"/>
          </a:xfrm>
          <a:effectLst/>
        </p:grpSpPr>
        <p:sp>
          <p:nvSpPr>
            <p:cNvPr id="48" name="矩形 47"/>
            <p:cNvSpPr/>
            <p:nvPr/>
          </p:nvSpPr>
          <p:spPr>
            <a:xfrm>
              <a:off x="686120"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990920"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294133"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598933"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03733"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206946"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511746"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816546"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119759"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424559" y="4171516"/>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86120"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990920"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94133"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598933"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903733"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206946"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511746"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2816546"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3119759"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424559" y="4840902"/>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1608458" y="4086008"/>
              <a:ext cx="0" cy="1200150"/>
            </a:xfrm>
            <a:prstGeom prst="line">
              <a:avLst/>
            </a:prstGeom>
            <a:ln w="19050">
              <a:solidFill>
                <a:schemeClr val="tx1">
                  <a:lumMod val="95000"/>
                  <a:lumOff val="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519685" y="4086008"/>
              <a:ext cx="0" cy="1200150"/>
            </a:xfrm>
            <a:prstGeom prst="line">
              <a:avLst/>
            </a:prstGeom>
            <a:ln w="19050">
              <a:solidFill>
                <a:schemeClr val="tx1">
                  <a:lumMod val="95000"/>
                  <a:lumOff val="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686120"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990920"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294133"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598933" y="5803144"/>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903733" y="5803144"/>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2206946" y="5803144"/>
              <a:ext cx="304800" cy="3048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511746"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816546"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119759"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3424559" y="5803144"/>
              <a:ext cx="304800" cy="304800"/>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下箭头 79"/>
            <p:cNvSpPr/>
            <p:nvPr/>
          </p:nvSpPr>
          <p:spPr>
            <a:xfrm>
              <a:off x="1903733" y="5332488"/>
              <a:ext cx="303213" cy="3302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4379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人工神经网络类型</a:t>
            </a:r>
          </a:p>
        </p:txBody>
      </p:sp>
      <p:sp>
        <p:nvSpPr>
          <p:cNvPr id="3" name="文本占位符 2"/>
          <p:cNvSpPr>
            <a:spLocks noGrp="1"/>
          </p:cNvSpPr>
          <p:nvPr>
            <p:ph type="body" sz="quarter" idx="11"/>
          </p:nvPr>
        </p:nvSpPr>
        <p:spPr/>
        <p:txBody>
          <a:bodyPr/>
          <a:lstStyle/>
          <a:p>
            <a:r>
              <a:rPr lang="zh-CN" altLang="en-US" dirty="0"/>
              <a:t>自</a:t>
            </a:r>
            <a:r>
              <a:rPr lang="en-US" altLang="zh-CN" dirty="0"/>
              <a:t>1980s</a:t>
            </a:r>
            <a:r>
              <a:rPr lang="zh-CN" altLang="en-US" dirty="0"/>
              <a:t>兴起、</a:t>
            </a:r>
            <a:r>
              <a:rPr lang="en-US" altLang="zh-CN" dirty="0"/>
              <a:t>2000s</a:t>
            </a:r>
            <a:r>
              <a:rPr lang="zh-CN" altLang="en-US" dirty="0"/>
              <a:t>受到欢迎、</a:t>
            </a:r>
            <a:r>
              <a:rPr lang="en-US" altLang="zh-CN" dirty="0"/>
              <a:t>2010s</a:t>
            </a:r>
            <a:r>
              <a:rPr lang="zh-CN" altLang="en-US" dirty="0"/>
              <a:t>成为主流以来，已有许多类型的</a:t>
            </a:r>
            <a:r>
              <a:rPr lang="en-US" altLang="zh-CN" dirty="0"/>
              <a:t>ANN</a:t>
            </a:r>
            <a:r>
              <a:rPr lang="zh-CN" altLang="en-US" dirty="0"/>
              <a:t>被提出</a:t>
            </a:r>
            <a:endParaRPr lang="en-US" altLang="zh-CN" dirty="0"/>
          </a:p>
          <a:p>
            <a:endParaRPr lang="en-US" altLang="zh-CN" dirty="0"/>
          </a:p>
          <a:p>
            <a:pPr>
              <a:lnSpc>
                <a:spcPct val="120000"/>
              </a:lnSpc>
            </a:pPr>
            <a:r>
              <a:rPr lang="zh-CN" altLang="en-US" dirty="0"/>
              <a:t>目前流行的</a:t>
            </a:r>
            <a:r>
              <a:rPr lang="en-US" altLang="zh-CN" dirty="0"/>
              <a:t>ANN</a:t>
            </a:r>
            <a:r>
              <a:rPr lang="zh-CN" altLang="en-US" dirty="0"/>
              <a:t>：</a:t>
            </a:r>
            <a:endParaRPr lang="en-US" altLang="zh-CN" dirty="0"/>
          </a:p>
          <a:p>
            <a:pPr>
              <a:lnSpc>
                <a:spcPct val="120000"/>
              </a:lnSpc>
              <a:buFont typeface="Wingdings" panose="05000000000000000000" pitchFamily="2" charset="2"/>
              <a:buChar char="ü"/>
            </a:pPr>
            <a:r>
              <a:rPr lang="zh-CN" altLang="en-US" sz="2000" dirty="0"/>
              <a:t>前馈神经网络</a:t>
            </a:r>
            <a:r>
              <a:rPr lang="en-US" altLang="zh-CN" sz="2000" dirty="0"/>
              <a:t>FNN</a:t>
            </a:r>
          </a:p>
          <a:p>
            <a:pPr>
              <a:lnSpc>
                <a:spcPct val="120000"/>
              </a:lnSpc>
              <a:buFont typeface="Wingdings" panose="05000000000000000000" pitchFamily="2" charset="2"/>
              <a:buChar char="ü"/>
            </a:pPr>
            <a:r>
              <a:rPr lang="zh-CN" altLang="en-US" sz="2000" dirty="0"/>
              <a:t>卷积神经网络</a:t>
            </a:r>
            <a:r>
              <a:rPr lang="en-US" altLang="zh-CN" sz="2000" dirty="0"/>
              <a:t>CNN</a:t>
            </a:r>
          </a:p>
          <a:p>
            <a:pPr>
              <a:lnSpc>
                <a:spcPct val="120000"/>
              </a:lnSpc>
              <a:buFont typeface="Wingdings" panose="05000000000000000000" pitchFamily="2" charset="2"/>
              <a:buChar char="ü"/>
            </a:pPr>
            <a:r>
              <a:rPr lang="zh-CN" altLang="en-US" sz="2000" dirty="0"/>
              <a:t>长短记忆网络</a:t>
            </a:r>
            <a:r>
              <a:rPr lang="en-US" altLang="zh-CN" sz="2000" dirty="0"/>
              <a:t>LSTM</a:t>
            </a:r>
          </a:p>
          <a:p>
            <a:pPr>
              <a:lnSpc>
                <a:spcPct val="120000"/>
              </a:lnSpc>
              <a:buFont typeface="Wingdings" panose="05000000000000000000" pitchFamily="2" charset="2"/>
              <a:buChar char="ü"/>
            </a:pPr>
            <a:r>
              <a:rPr lang="zh-CN" altLang="en-US" sz="2000" dirty="0"/>
              <a:t>深度置信网络</a:t>
            </a:r>
            <a:r>
              <a:rPr lang="en-US" altLang="zh-CN" sz="2000" dirty="0"/>
              <a:t>DBN</a:t>
            </a:r>
          </a:p>
          <a:p>
            <a:pPr>
              <a:lnSpc>
                <a:spcPct val="120000"/>
              </a:lnSpc>
              <a:buFont typeface="Wingdings" panose="05000000000000000000" pitchFamily="2" charset="2"/>
              <a:buChar char="ü"/>
            </a:pPr>
            <a:r>
              <a:rPr lang="zh-CN" altLang="en-US" sz="2000" dirty="0"/>
              <a:t>自动编码器</a:t>
            </a:r>
            <a:r>
              <a:rPr lang="en-US" altLang="zh-CN" sz="2000" dirty="0"/>
              <a:t>AE</a:t>
            </a:r>
          </a:p>
          <a:p>
            <a:pPr>
              <a:lnSpc>
                <a:spcPct val="120000"/>
              </a:lnSpc>
              <a:buFont typeface="Wingdings" panose="05000000000000000000" pitchFamily="2" charset="2"/>
              <a:buChar char="ü"/>
            </a:pPr>
            <a:r>
              <a:rPr lang="en-US" altLang="zh-CN" sz="2000" dirty="0"/>
              <a:t>… …</a:t>
            </a:r>
            <a:endParaRPr lang="zh-CN" altLang="en-US" sz="2000" dirty="0"/>
          </a:p>
        </p:txBody>
      </p:sp>
      <p:sp>
        <p:nvSpPr>
          <p:cNvPr id="4" name="文本占位符 3"/>
          <p:cNvSpPr>
            <a:spLocks noGrp="1"/>
          </p:cNvSpPr>
          <p:nvPr>
            <p:ph type="body" sz="quarter" idx="12"/>
          </p:nvPr>
        </p:nvSpPr>
        <p:spPr/>
        <p:txBody>
          <a:bodyPr>
            <a:normAutofit fontScale="92500" lnSpcReduction="10000"/>
          </a:bodyPr>
          <a:lstStyle/>
          <a:p>
            <a:r>
              <a:rPr lang="zh-CN" altLang="en-US" dirty="0"/>
              <a:t>进化算法类型</a:t>
            </a:r>
          </a:p>
        </p:txBody>
      </p:sp>
      <p:sp>
        <p:nvSpPr>
          <p:cNvPr id="5" name="文本占位符 4"/>
          <p:cNvSpPr>
            <a:spLocks noGrp="1"/>
          </p:cNvSpPr>
          <p:nvPr>
            <p:ph type="body" sz="quarter" idx="13"/>
          </p:nvPr>
        </p:nvSpPr>
        <p:spPr/>
        <p:txBody>
          <a:bodyPr/>
          <a:lstStyle/>
          <a:p>
            <a:r>
              <a:rPr lang="zh-CN" altLang="en-US" dirty="0"/>
              <a:t>自</a:t>
            </a:r>
            <a:r>
              <a:rPr lang="en-US" altLang="zh-CN" dirty="0"/>
              <a:t>1970s</a:t>
            </a:r>
            <a:r>
              <a:rPr lang="zh-CN" altLang="en-US" dirty="0"/>
              <a:t>兴起、</a:t>
            </a:r>
            <a:r>
              <a:rPr lang="en-US" altLang="zh-CN" dirty="0"/>
              <a:t>1990s</a:t>
            </a:r>
            <a:r>
              <a:rPr lang="zh-CN" altLang="en-US" dirty="0"/>
              <a:t>受到关注、</a:t>
            </a:r>
            <a:r>
              <a:rPr lang="en-US" altLang="zh-CN" dirty="0"/>
              <a:t>2000s</a:t>
            </a:r>
            <a:r>
              <a:rPr lang="zh-CN" altLang="en-US" dirty="0"/>
              <a:t>成为主流以来，已有许多类型的</a:t>
            </a:r>
            <a:r>
              <a:rPr lang="en-US" altLang="zh-CN" dirty="0"/>
              <a:t>EA</a:t>
            </a:r>
            <a:r>
              <a:rPr lang="zh-CN" altLang="en-US" dirty="0"/>
              <a:t>被提出</a:t>
            </a:r>
            <a:endParaRPr lang="en-US" altLang="zh-CN" dirty="0"/>
          </a:p>
          <a:p>
            <a:endParaRPr lang="en-US" altLang="zh-CN" dirty="0"/>
          </a:p>
          <a:p>
            <a:pPr>
              <a:lnSpc>
                <a:spcPct val="120000"/>
              </a:lnSpc>
            </a:pPr>
            <a:r>
              <a:rPr lang="zh-CN" altLang="en-US" dirty="0"/>
              <a:t>目前流行的</a:t>
            </a:r>
            <a:r>
              <a:rPr lang="en-US" altLang="zh-CN" dirty="0"/>
              <a:t>EA</a:t>
            </a:r>
            <a:r>
              <a:rPr lang="zh-CN" altLang="en-US" dirty="0"/>
              <a:t>：</a:t>
            </a:r>
            <a:endParaRPr lang="en-US" altLang="zh-CN" dirty="0"/>
          </a:p>
          <a:p>
            <a:pPr>
              <a:lnSpc>
                <a:spcPct val="120000"/>
              </a:lnSpc>
              <a:buFont typeface="Wingdings" panose="05000000000000000000" pitchFamily="2" charset="2"/>
              <a:buChar char="ü"/>
            </a:pPr>
            <a:r>
              <a:rPr lang="zh-CN" altLang="en-US" sz="2000" dirty="0"/>
              <a:t>遗传算法</a:t>
            </a:r>
            <a:r>
              <a:rPr lang="en-US" altLang="zh-CN" sz="2000" dirty="0"/>
              <a:t>GA</a:t>
            </a:r>
          </a:p>
          <a:p>
            <a:pPr>
              <a:lnSpc>
                <a:spcPct val="120000"/>
              </a:lnSpc>
              <a:buFont typeface="Wingdings" panose="05000000000000000000" pitchFamily="2" charset="2"/>
              <a:buChar char="ü"/>
            </a:pPr>
            <a:r>
              <a:rPr lang="zh-CN" altLang="en-US" sz="2000" dirty="0"/>
              <a:t>粒子群算法</a:t>
            </a:r>
            <a:r>
              <a:rPr lang="en-US" altLang="zh-CN" sz="2000" dirty="0"/>
              <a:t>PSO</a:t>
            </a:r>
          </a:p>
          <a:p>
            <a:pPr>
              <a:lnSpc>
                <a:spcPct val="120000"/>
              </a:lnSpc>
              <a:buFont typeface="Wingdings" panose="05000000000000000000" pitchFamily="2" charset="2"/>
              <a:buChar char="ü"/>
            </a:pPr>
            <a:r>
              <a:rPr lang="zh-CN" altLang="en-US" sz="2000" dirty="0"/>
              <a:t>差分进化算法</a:t>
            </a:r>
            <a:r>
              <a:rPr lang="en-US" altLang="zh-CN" sz="2000" dirty="0"/>
              <a:t>DE</a:t>
            </a:r>
          </a:p>
          <a:p>
            <a:pPr>
              <a:lnSpc>
                <a:spcPct val="120000"/>
              </a:lnSpc>
              <a:buFont typeface="Wingdings" panose="05000000000000000000" pitchFamily="2" charset="2"/>
              <a:buChar char="ü"/>
            </a:pPr>
            <a:r>
              <a:rPr lang="zh-CN" altLang="en-US" sz="2000" dirty="0"/>
              <a:t>分布估计算法</a:t>
            </a:r>
            <a:r>
              <a:rPr lang="en-US" altLang="zh-CN" sz="2000" dirty="0"/>
              <a:t>EDA</a:t>
            </a:r>
          </a:p>
          <a:p>
            <a:pPr>
              <a:lnSpc>
                <a:spcPct val="120000"/>
              </a:lnSpc>
              <a:buFont typeface="Wingdings" panose="05000000000000000000" pitchFamily="2" charset="2"/>
              <a:buChar char="ü"/>
            </a:pPr>
            <a:r>
              <a:rPr lang="zh-CN" altLang="en-US" sz="2000" dirty="0"/>
              <a:t>蚁群算法</a:t>
            </a:r>
            <a:r>
              <a:rPr lang="en-US" altLang="zh-CN" sz="2000" dirty="0"/>
              <a:t>ACO</a:t>
            </a:r>
          </a:p>
          <a:p>
            <a:pPr>
              <a:lnSpc>
                <a:spcPct val="120000"/>
              </a:lnSpc>
              <a:buFont typeface="Wingdings" panose="05000000000000000000" pitchFamily="2" charset="2"/>
              <a:buChar char="ü"/>
            </a:pPr>
            <a:r>
              <a:rPr lang="en-US" altLang="zh-CN" sz="2000" dirty="0"/>
              <a:t>… …</a:t>
            </a:r>
          </a:p>
        </p:txBody>
      </p:sp>
      <p:sp>
        <p:nvSpPr>
          <p:cNvPr id="6" name="文本框 5"/>
          <p:cNvSpPr txBox="1"/>
          <p:nvPr/>
        </p:nvSpPr>
        <p:spPr>
          <a:xfrm>
            <a:off x="2874354" y="3167724"/>
            <a:ext cx="1411902"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简单学习任务</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7" name="文本框 6"/>
          <p:cNvSpPr txBox="1"/>
          <p:nvPr/>
        </p:nvSpPr>
        <p:spPr>
          <a:xfrm>
            <a:off x="2874354" y="3646970"/>
            <a:ext cx="1411902"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图像学习任务</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8" name="文本框 7"/>
          <p:cNvSpPr txBox="1"/>
          <p:nvPr/>
        </p:nvSpPr>
        <p:spPr>
          <a:xfrm>
            <a:off x="2868157" y="4149492"/>
            <a:ext cx="1424296"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序列预测任务</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9" name="文本框 8"/>
          <p:cNvSpPr txBox="1"/>
          <p:nvPr/>
        </p:nvSpPr>
        <p:spPr>
          <a:xfrm>
            <a:off x="2861960" y="4636902"/>
            <a:ext cx="1424296"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数据压缩学习</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10" name="文本框 9"/>
          <p:cNvSpPr txBox="1"/>
          <p:nvPr/>
        </p:nvSpPr>
        <p:spPr>
          <a:xfrm>
            <a:off x="2861960" y="5130683"/>
            <a:ext cx="1424296"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数据压缩学习</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11" name="文本框 10"/>
          <p:cNvSpPr txBox="1"/>
          <p:nvPr/>
        </p:nvSpPr>
        <p:spPr>
          <a:xfrm>
            <a:off x="7456348" y="3167723"/>
            <a:ext cx="1411902"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适用性强</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12" name="文本框 11"/>
          <p:cNvSpPr txBox="1"/>
          <p:nvPr/>
        </p:nvSpPr>
        <p:spPr>
          <a:xfrm>
            <a:off x="7456348" y="3646969"/>
            <a:ext cx="1411902" cy="332399"/>
          </a:xfrm>
          <a:prstGeom prst="rect">
            <a:avLst/>
          </a:prstGeom>
          <a:noFill/>
        </p:spPr>
        <p:txBody>
          <a:bodyPr wrap="square" lIns="0" tIns="0" rIns="0" bIns="0" rtlCol="0">
            <a:spAutoFit/>
          </a:bodyPr>
          <a:lstStyle/>
          <a:p>
            <a:pPr algn="just">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收敛速度快</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13" name="文本框 12"/>
          <p:cNvSpPr txBox="1"/>
          <p:nvPr/>
        </p:nvSpPr>
        <p:spPr>
          <a:xfrm>
            <a:off x="7456348" y="4187579"/>
            <a:ext cx="1606923" cy="256224"/>
          </a:xfrm>
          <a:prstGeom prst="rect">
            <a:avLst/>
          </a:prstGeom>
          <a:noFill/>
        </p:spPr>
        <p:txBody>
          <a:bodyPr wrap="square" lIns="0" tIns="0" rIns="0" bIns="0" rtlCol="0">
            <a:spAutoFit/>
          </a:bodyPr>
          <a:lstStyle/>
          <a:p>
            <a:pPr algn="just">
              <a:lnSpc>
                <a:spcPct val="120000"/>
              </a:lnSpc>
              <a:spcAft>
                <a:spcPts val="1000"/>
              </a:spcAft>
            </a:pPr>
            <a:r>
              <a:rPr lang="zh-CN" altLang="en-US" sz="1600" dirty="0">
                <a:solidFill>
                  <a:srgbClr val="FF0000"/>
                </a:solidFill>
                <a:latin typeface="幼圆" panose="02010509060101010101" pitchFamily="49" charset="-122"/>
                <a:ea typeface="幼圆" panose="02010509060101010101" pitchFamily="49" charset="-122"/>
              </a:rPr>
              <a:t>全局搜索能力强</a:t>
            </a:r>
            <a:endParaRPr lang="en-US" altLang="zh-CN" sz="1600" dirty="0">
              <a:solidFill>
                <a:srgbClr val="FF0000"/>
              </a:solidFill>
              <a:latin typeface="幼圆" panose="02010509060101010101" pitchFamily="49" charset="-122"/>
              <a:ea typeface="幼圆" panose="02010509060101010101" pitchFamily="49" charset="-122"/>
            </a:endParaRPr>
          </a:p>
        </p:txBody>
      </p:sp>
      <p:sp>
        <p:nvSpPr>
          <p:cNvPr id="14" name="文本框 13"/>
          <p:cNvSpPr txBox="1"/>
          <p:nvPr/>
        </p:nvSpPr>
        <p:spPr>
          <a:xfrm>
            <a:off x="7456348" y="4673835"/>
            <a:ext cx="1606923" cy="258532"/>
          </a:xfrm>
          <a:prstGeom prst="rect">
            <a:avLst/>
          </a:prstGeom>
          <a:noFill/>
        </p:spPr>
        <p:txBody>
          <a:bodyPr wrap="square" lIns="0" tIns="0" rIns="0" bIns="0" rtlCol="0">
            <a:spAutoFit/>
          </a:bodyPr>
          <a:lstStyle/>
          <a:p>
            <a:pPr algn="just">
              <a:lnSpc>
                <a:spcPct val="120000"/>
              </a:lnSpc>
              <a:spcAft>
                <a:spcPts val="1000"/>
              </a:spcAft>
            </a:pPr>
            <a:r>
              <a:rPr lang="zh-CN" altLang="en-US" sz="1400" dirty="0">
                <a:solidFill>
                  <a:srgbClr val="FF0000"/>
                </a:solidFill>
                <a:latin typeface="幼圆" panose="02010509060101010101" pitchFamily="49" charset="-122"/>
                <a:ea typeface="幼圆" panose="02010509060101010101" pitchFamily="49" charset="-122"/>
              </a:rPr>
              <a:t>复杂连续函数效果好</a:t>
            </a:r>
            <a:endParaRPr lang="en-US" altLang="zh-CN" sz="1400" dirty="0">
              <a:solidFill>
                <a:srgbClr val="FF0000"/>
              </a:solidFill>
              <a:latin typeface="幼圆" panose="02010509060101010101" pitchFamily="49" charset="-122"/>
              <a:ea typeface="幼圆" panose="02010509060101010101" pitchFamily="49" charset="-122"/>
            </a:endParaRPr>
          </a:p>
        </p:txBody>
      </p:sp>
      <p:sp>
        <p:nvSpPr>
          <p:cNvPr id="15" name="文本框 14"/>
          <p:cNvSpPr txBox="1"/>
          <p:nvPr/>
        </p:nvSpPr>
        <p:spPr>
          <a:xfrm>
            <a:off x="7456348" y="5149149"/>
            <a:ext cx="1538240" cy="295466"/>
          </a:xfrm>
          <a:prstGeom prst="rect">
            <a:avLst/>
          </a:prstGeom>
          <a:noFill/>
        </p:spPr>
        <p:txBody>
          <a:bodyPr wrap="square" lIns="0" tIns="0" rIns="0" bIns="0" rtlCol="0">
            <a:spAutoFit/>
          </a:bodyPr>
          <a:lstStyle/>
          <a:p>
            <a:pPr algn="just">
              <a:lnSpc>
                <a:spcPct val="120000"/>
              </a:lnSpc>
              <a:spcAft>
                <a:spcPts val="1000"/>
              </a:spcAft>
            </a:pPr>
            <a:r>
              <a:rPr lang="zh-CN" altLang="en-US" sz="1600" dirty="0">
                <a:solidFill>
                  <a:srgbClr val="FF0000"/>
                </a:solidFill>
                <a:latin typeface="幼圆" panose="02010509060101010101" pitchFamily="49" charset="-122"/>
                <a:ea typeface="幼圆" panose="02010509060101010101" pitchFamily="49" charset="-122"/>
              </a:rPr>
              <a:t>序列优化效果好</a:t>
            </a:r>
            <a:endParaRPr lang="en-US" altLang="zh-CN" sz="1600"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2283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其它机器学习任务</a:t>
            </a:r>
          </a:p>
        </p:txBody>
      </p:sp>
      <p:sp>
        <p:nvSpPr>
          <p:cNvPr id="3" name="文本占位符 2"/>
          <p:cNvSpPr>
            <a:spLocks noGrp="1"/>
          </p:cNvSpPr>
          <p:nvPr>
            <p:ph type="body" sz="quarter" idx="11"/>
          </p:nvPr>
        </p:nvSpPr>
        <p:spPr/>
        <p:txBody>
          <a:bodyPr/>
          <a:lstStyle/>
          <a:p>
            <a:r>
              <a:rPr lang="zh-CN" altLang="en-US" dirty="0"/>
              <a:t>其它有监督学习方法：</a:t>
            </a:r>
            <a:r>
              <a:rPr lang="en-US" altLang="zh-CN" dirty="0"/>
              <a:t>k</a:t>
            </a:r>
            <a:r>
              <a:rPr lang="zh-CN" altLang="en-US" dirty="0"/>
              <a:t>近邻、支持向量机、随机森林等</a:t>
            </a:r>
            <a:endParaRPr lang="en-US" altLang="zh-CN" dirty="0"/>
          </a:p>
          <a:p>
            <a:endParaRPr lang="en-US" altLang="zh-CN" dirty="0"/>
          </a:p>
          <a:p>
            <a:endParaRPr lang="en-US" altLang="zh-CN" dirty="0"/>
          </a:p>
          <a:p>
            <a:r>
              <a:rPr lang="zh-CN" altLang="en-US" dirty="0"/>
              <a:t>其它机器学习任务：无监督学习、强化学习、主动学习等</a:t>
            </a:r>
          </a:p>
        </p:txBody>
      </p:sp>
      <p:sp>
        <p:nvSpPr>
          <p:cNvPr id="4" name="文本占位符 3"/>
          <p:cNvSpPr>
            <a:spLocks noGrp="1"/>
          </p:cNvSpPr>
          <p:nvPr>
            <p:ph type="body" sz="quarter" idx="12"/>
          </p:nvPr>
        </p:nvSpPr>
        <p:spPr/>
        <p:txBody>
          <a:bodyPr>
            <a:normAutofit fontScale="92500" lnSpcReduction="10000"/>
          </a:bodyPr>
          <a:lstStyle/>
          <a:p>
            <a:r>
              <a:rPr lang="zh-CN" altLang="en-US" dirty="0"/>
              <a:t>其它计算智能任务</a:t>
            </a:r>
          </a:p>
        </p:txBody>
      </p:sp>
      <p:sp>
        <p:nvSpPr>
          <p:cNvPr id="5" name="文本占位符 4"/>
          <p:cNvSpPr>
            <a:spLocks noGrp="1"/>
          </p:cNvSpPr>
          <p:nvPr>
            <p:ph type="body" sz="quarter" idx="13"/>
          </p:nvPr>
        </p:nvSpPr>
        <p:spPr/>
        <p:txBody>
          <a:bodyPr/>
          <a:lstStyle/>
          <a:p>
            <a:r>
              <a:rPr lang="zh-CN" altLang="en-US" dirty="0"/>
              <a:t>其它最优化方法：爬山搜索、禁忌搜索、模拟退火等</a:t>
            </a:r>
            <a:endParaRPr lang="en-US" altLang="zh-CN" dirty="0"/>
          </a:p>
          <a:p>
            <a:endParaRPr lang="en-US" altLang="zh-CN" dirty="0"/>
          </a:p>
          <a:p>
            <a:endParaRPr lang="en-US" altLang="zh-CN" dirty="0"/>
          </a:p>
          <a:p>
            <a:r>
              <a:rPr lang="zh-CN" altLang="en-US" dirty="0"/>
              <a:t>其它计算智能任务：动态优化、噪声优化、多目标优化、数据驱动优化等</a:t>
            </a:r>
          </a:p>
        </p:txBody>
      </p:sp>
    </p:spTree>
    <p:extLst>
      <p:ext uri="{BB962C8B-B14F-4D97-AF65-F5344CB8AC3E}">
        <p14:creationId xmlns:p14="http://schemas.microsoft.com/office/powerpoint/2010/main" val="100034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人工神经网络</a:t>
            </a:r>
          </a:p>
        </p:txBody>
      </p:sp>
      <p:sp>
        <p:nvSpPr>
          <p:cNvPr id="7" name="文本占位符 6"/>
          <p:cNvSpPr>
            <a:spLocks noGrp="1"/>
          </p:cNvSpPr>
          <p:nvPr>
            <p:ph type="body" sz="quarter" idx="11"/>
          </p:nvPr>
        </p:nvSpPr>
        <p:spPr/>
        <p:txBody>
          <a:bodyPr/>
          <a:lstStyle/>
          <a:p>
            <a:r>
              <a:rPr lang="en-US" altLang="zh-CN" dirty="0"/>
              <a:t>2</a:t>
            </a:r>
            <a:endParaRPr lang="zh-CN" altLang="en-US" dirty="0"/>
          </a:p>
        </p:txBody>
      </p:sp>
    </p:spTree>
    <p:extLst>
      <p:ext uri="{BB962C8B-B14F-4D97-AF65-F5344CB8AC3E}">
        <p14:creationId xmlns:p14="http://schemas.microsoft.com/office/powerpoint/2010/main" val="288424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FNN</a:t>
            </a:r>
            <a:r>
              <a:rPr lang="zh-CN" altLang="en-US" dirty="0"/>
              <a:t>的</a:t>
            </a:r>
            <a:endParaRPr lang="en-US" altLang="zh-CN" dirty="0"/>
          </a:p>
          <a:p>
            <a:r>
              <a:rPr lang="zh-CN" altLang="en-US" dirty="0"/>
              <a:t>结构</a:t>
            </a:r>
          </a:p>
        </p:txBody>
      </p:sp>
      <mc:AlternateContent xmlns:mc="http://schemas.openxmlformats.org/markup-compatibility/2006" xmlns:a14="http://schemas.microsoft.com/office/drawing/2010/main">
        <mc:Choice Requires="a14">
          <p:sp>
            <p:nvSpPr>
              <p:cNvPr id="7" name="文本占位符 6"/>
              <p:cNvSpPr>
                <a:spLocks noGrp="1"/>
              </p:cNvSpPr>
              <p:nvPr>
                <p:ph type="body" sz="quarter" idx="11"/>
              </p:nvPr>
            </p:nvSpPr>
            <p:spPr/>
            <p:txBody>
              <a:bodyPr>
                <a:noAutofit/>
              </a:bodyPr>
              <a:lstStyle/>
              <a:p>
                <a:r>
                  <a:rPr lang="zh-CN" altLang="en-US" sz="2200" dirty="0"/>
                  <a:t>基本的前馈神经网络（</a:t>
                </a:r>
                <a:r>
                  <a:rPr lang="en-US" altLang="zh-CN" sz="2200" dirty="0"/>
                  <a:t>FNN</a:t>
                </a:r>
                <a:r>
                  <a:rPr lang="zh-CN" altLang="en-US" sz="2200" dirty="0"/>
                  <a:t>）由输入层、隐藏层和输出层这三层神经元构成</a:t>
                </a:r>
                <a:endParaRPr lang="en-US" altLang="zh-CN" sz="2200" dirty="0"/>
              </a:p>
              <a:p>
                <a:endParaRPr lang="en-US" altLang="zh-CN" sz="2200" dirty="0"/>
              </a:p>
              <a:p>
                <a:endParaRPr lang="en-US" altLang="zh-CN" sz="2200" dirty="0"/>
              </a:p>
              <a:p>
                <a:endParaRPr lang="en-US" altLang="zh-CN" sz="2200" dirty="0"/>
              </a:p>
              <a:p>
                <a:pPr marL="0" indent="0">
                  <a:buNone/>
                </a:pPr>
                <a:endParaRPr lang="en-US" altLang="zh-CN" sz="2200" dirty="0"/>
              </a:p>
              <a:p>
                <a:endParaRPr lang="en-US" altLang="zh-CN" sz="2200" dirty="0"/>
              </a:p>
              <a:p>
                <a:endParaRPr lang="en-US" altLang="zh-CN" sz="2200" dirty="0"/>
              </a:p>
              <a:p>
                <a:pPr marL="0" indent="0">
                  <a:buNone/>
                </a:pPr>
                <a:endParaRPr lang="en-US" altLang="zh-CN" sz="2200" dirty="0"/>
              </a:p>
              <a:p>
                <a:endParaRPr lang="en-US" altLang="zh-CN" sz="2200" dirty="0"/>
              </a:p>
              <a:p>
                <a:r>
                  <a:rPr lang="zh-CN" altLang="en-US" sz="2200" dirty="0"/>
                  <a:t>其中</a:t>
                </a:r>
                <a14:m>
                  <m:oMath xmlns:m="http://schemas.openxmlformats.org/officeDocument/2006/math">
                    <m:r>
                      <a:rPr lang="en-US" altLang="zh-CN" sz="2200" b="0" i="0" smtClean="0">
                        <a:latin typeface="Cambria Math" panose="02040503050406030204" pitchFamily="18" charset="0"/>
                      </a:rPr>
                      <m:t> </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𝑖</m:t>
                        </m:r>
                      </m:sub>
                    </m:sSub>
                    <m:r>
                      <a:rPr lang="en-US" altLang="zh-CN" sz="2200" b="0" i="1" smtClean="0">
                        <a:latin typeface="Cambria Math" panose="02040503050406030204" pitchFamily="18" charset="0"/>
                      </a:rPr>
                      <m:t> </m:t>
                    </m:r>
                  </m:oMath>
                </a14:m>
                <a:r>
                  <a:rPr lang="zh-CN" altLang="en-US" sz="2200" dirty="0"/>
                  <a:t>是样本的第</a:t>
                </a:r>
                <a14:m>
                  <m:oMath xmlns:m="http://schemas.openxmlformats.org/officeDocument/2006/math">
                    <m:r>
                      <a:rPr lang="en-US" altLang="zh-CN" sz="2200" b="0" i="0" smtClean="0">
                        <a:latin typeface="Cambria Math" panose="02040503050406030204" pitchFamily="18" charset="0"/>
                      </a:rPr>
                      <m:t> </m:t>
                    </m:r>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 </m:t>
                    </m:r>
                  </m:oMath>
                </a14:m>
                <a:r>
                  <a:rPr lang="zh-CN" altLang="en-US" sz="2200" dirty="0"/>
                  <a:t>个特征，</a:t>
                </a:r>
                <a14:m>
                  <m:oMath xmlns:m="http://schemas.openxmlformats.org/officeDocument/2006/math">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h</m:t>
                        </m:r>
                      </m:e>
                      <m:sub>
                        <m:r>
                          <a:rPr lang="en-US" altLang="zh-CN" sz="2200" i="1">
                            <a:latin typeface="Cambria Math" panose="02040503050406030204" pitchFamily="18" charset="0"/>
                          </a:rPr>
                          <m:t>𝑖</m:t>
                        </m:r>
                      </m:sub>
                    </m:sSub>
                    <m:r>
                      <a:rPr lang="en-US" altLang="zh-CN" sz="2200" b="0" i="1" smtClean="0">
                        <a:latin typeface="Cambria Math" panose="02040503050406030204" pitchFamily="18" charset="0"/>
                      </a:rPr>
                      <m:t> </m:t>
                    </m:r>
                  </m:oMath>
                </a14:m>
                <a:r>
                  <a:rPr lang="zh-CN" altLang="en-US" sz="2200" dirty="0"/>
                  <a:t>是第</a:t>
                </a:r>
                <a14:m>
                  <m:oMath xmlns:m="http://schemas.openxmlformats.org/officeDocument/2006/math">
                    <m:r>
                      <a:rPr lang="en-US" altLang="zh-CN" sz="2200" b="0" i="0" smtClean="0">
                        <a:latin typeface="Cambria Math" panose="02040503050406030204" pitchFamily="18" charset="0"/>
                      </a:rPr>
                      <m:t> </m:t>
                    </m:r>
                    <m:r>
                      <a:rPr lang="en-US" altLang="zh-CN" sz="2200" i="1">
                        <a:latin typeface="Cambria Math" panose="02040503050406030204" pitchFamily="18" charset="0"/>
                      </a:rPr>
                      <m:t>𝑖</m:t>
                    </m:r>
                    <m:r>
                      <a:rPr lang="en-US" altLang="zh-CN" sz="2200" i="1">
                        <a:latin typeface="Cambria Math" panose="02040503050406030204" pitchFamily="18" charset="0"/>
                      </a:rPr>
                      <m:t> </m:t>
                    </m:r>
                  </m:oMath>
                </a14:m>
                <a:r>
                  <a:rPr lang="zh-CN" altLang="en-US" sz="2200" dirty="0"/>
                  <a:t>个隐层值，</a:t>
                </a:r>
                <a14:m>
                  <m:oMath xmlns:m="http://schemas.openxmlformats.org/officeDocument/2006/math">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𝑦</m:t>
                        </m:r>
                      </m:e>
                      <m:sub>
                        <m:r>
                          <a:rPr lang="en-US" altLang="zh-CN" sz="2200" i="1">
                            <a:latin typeface="Cambria Math" panose="02040503050406030204" pitchFamily="18" charset="0"/>
                          </a:rPr>
                          <m:t>𝑖</m:t>
                        </m:r>
                      </m:sub>
                    </m:sSub>
                    <m:r>
                      <a:rPr lang="en-US" altLang="zh-CN" sz="2200" b="0" i="1" smtClean="0">
                        <a:latin typeface="Cambria Math" panose="02040503050406030204" pitchFamily="18" charset="0"/>
                      </a:rPr>
                      <m:t> </m:t>
                    </m:r>
                  </m:oMath>
                </a14:m>
                <a:r>
                  <a:rPr lang="zh-CN" altLang="en-US" sz="2200" dirty="0"/>
                  <a:t>是标签的第</a:t>
                </a:r>
                <a14:m>
                  <m:oMath xmlns:m="http://schemas.openxmlformats.org/officeDocument/2006/math">
                    <m:r>
                      <a:rPr lang="en-US" altLang="zh-CN" sz="2200">
                        <a:latin typeface="Cambria Math" panose="02040503050406030204" pitchFamily="18" charset="0"/>
                      </a:rPr>
                      <m:t> </m:t>
                    </m:r>
                    <m:r>
                      <a:rPr lang="en-US" altLang="zh-CN" sz="2200" i="1">
                        <a:latin typeface="Cambria Math" panose="02040503050406030204" pitchFamily="18" charset="0"/>
                      </a:rPr>
                      <m:t>𝑖</m:t>
                    </m:r>
                    <m:r>
                      <a:rPr lang="en-US" altLang="zh-CN" sz="2200" i="1">
                        <a:latin typeface="Cambria Math" panose="02040503050406030204" pitchFamily="18" charset="0"/>
                      </a:rPr>
                      <m:t> </m:t>
                    </m:r>
                  </m:oMath>
                </a14:m>
                <a:r>
                  <a:rPr lang="zh-CN" altLang="en-US" sz="2200" dirty="0"/>
                  <a:t>个值（每个样本有多个标签），</a:t>
                </a:r>
                <a14:m>
                  <m:oMath xmlns:m="http://schemas.openxmlformats.org/officeDocument/2006/math">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𝑤</m:t>
                        </m:r>
                      </m:e>
                      <m:sub>
                        <m:r>
                          <a:rPr lang="en-US" altLang="zh-CN" sz="2200" i="1">
                            <a:latin typeface="Cambria Math" panose="02040503050406030204" pitchFamily="18" charset="0"/>
                          </a:rPr>
                          <m:t>𝑖</m:t>
                        </m:r>
                        <m:r>
                          <a:rPr lang="en-US" altLang="zh-CN" sz="2200" b="0" i="1" smtClean="0">
                            <a:latin typeface="Cambria Math" panose="02040503050406030204" pitchFamily="18" charset="0"/>
                          </a:rPr>
                          <m:t>𝑗</m:t>
                        </m:r>
                      </m:sub>
                    </m:sSub>
                    <m:r>
                      <a:rPr lang="en-US" altLang="zh-CN" sz="2200" b="0" i="1" smtClean="0">
                        <a:latin typeface="Cambria Math" panose="02040503050406030204" pitchFamily="18" charset="0"/>
                      </a:rPr>
                      <m:t> </m:t>
                    </m:r>
                  </m:oMath>
                </a14:m>
                <a:r>
                  <a:rPr lang="zh-CN" altLang="en-US" sz="2200" dirty="0"/>
                  <a:t>是</a:t>
                </a:r>
                <a14:m>
                  <m:oMath xmlns:m="http://schemas.openxmlformats.org/officeDocument/2006/math">
                    <m:r>
                      <a:rPr lang="en-US" altLang="zh-CN" sz="2200" b="0" i="0" smtClean="0">
                        <a:latin typeface="Cambria Math" panose="02040503050406030204" pitchFamily="18" charset="0"/>
                      </a:rPr>
                      <m:t> </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𝑖</m:t>
                        </m:r>
                      </m:sub>
                    </m:sSub>
                    <m:r>
                      <a:rPr lang="en-US" altLang="zh-CN" sz="2200" b="0" i="1" smtClean="0">
                        <a:latin typeface="Cambria Math" panose="02040503050406030204" pitchFamily="18" charset="0"/>
                      </a:rPr>
                      <m:t> </m:t>
                    </m:r>
                  </m:oMath>
                </a14:m>
                <a:r>
                  <a:rPr lang="zh-CN" altLang="en-US" sz="2200" dirty="0"/>
                  <a:t>和</a:t>
                </a:r>
                <a14:m>
                  <m:oMath xmlns:m="http://schemas.openxmlformats.org/officeDocument/2006/math">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h</m:t>
                        </m:r>
                      </m:e>
                      <m:sub>
                        <m:r>
                          <a:rPr lang="en-US" altLang="zh-CN" sz="2200" b="0" i="1" smtClean="0">
                            <a:latin typeface="Cambria Math" panose="02040503050406030204" pitchFamily="18" charset="0"/>
                          </a:rPr>
                          <m:t>𝑗</m:t>
                        </m:r>
                      </m:sub>
                    </m:sSub>
                    <m:r>
                      <a:rPr lang="en-US" altLang="zh-CN" sz="2200" b="0" i="1" smtClean="0">
                        <a:latin typeface="Cambria Math" panose="02040503050406030204" pitchFamily="18" charset="0"/>
                      </a:rPr>
                      <m:t> </m:t>
                    </m:r>
                  </m:oMath>
                </a14:m>
                <a:r>
                  <a:rPr lang="zh-CN" altLang="en-US" sz="2200" dirty="0"/>
                  <a:t>间的连接权值，</a:t>
                </a:r>
                <a14:m>
                  <m:oMath xmlns:m="http://schemas.openxmlformats.org/officeDocument/2006/math">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𝑣</m:t>
                        </m:r>
                      </m:e>
                      <m:sub>
                        <m:r>
                          <a:rPr lang="en-US" altLang="zh-CN" sz="2200" i="1">
                            <a:latin typeface="Cambria Math" panose="02040503050406030204" pitchFamily="18" charset="0"/>
                          </a:rPr>
                          <m:t>𝑖𝑗</m:t>
                        </m:r>
                      </m:sub>
                    </m:sSub>
                    <m:r>
                      <a:rPr lang="en-US" altLang="zh-CN" sz="2200" i="1">
                        <a:latin typeface="Cambria Math" panose="02040503050406030204" pitchFamily="18" charset="0"/>
                      </a:rPr>
                      <m:t> </m:t>
                    </m:r>
                  </m:oMath>
                </a14:m>
                <a:r>
                  <a:rPr lang="zh-CN" altLang="en-US" sz="2200" dirty="0"/>
                  <a:t>是</a:t>
                </a:r>
                <a14:m>
                  <m:oMath xmlns:m="http://schemas.openxmlformats.org/officeDocument/2006/math">
                    <m:r>
                      <a:rPr lang="en-US" altLang="zh-CN" sz="2200">
                        <a:latin typeface="Cambria Math" panose="02040503050406030204" pitchFamily="18" charset="0"/>
                      </a:rPr>
                      <m:t> </m:t>
                    </m:r>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h</m:t>
                        </m:r>
                      </m:e>
                      <m:sub>
                        <m:r>
                          <a:rPr lang="en-US" altLang="zh-CN" sz="2200" i="1">
                            <a:latin typeface="Cambria Math" panose="02040503050406030204" pitchFamily="18" charset="0"/>
                          </a:rPr>
                          <m:t>𝑖</m:t>
                        </m:r>
                      </m:sub>
                    </m:sSub>
                    <m:r>
                      <a:rPr lang="en-US" altLang="zh-CN" sz="2200" i="1">
                        <a:latin typeface="Cambria Math" panose="02040503050406030204" pitchFamily="18" charset="0"/>
                      </a:rPr>
                      <m:t> </m:t>
                    </m:r>
                  </m:oMath>
                </a14:m>
                <a:r>
                  <a:rPr lang="zh-CN" altLang="en-US" sz="2200" dirty="0"/>
                  <a:t>和</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b="0" i="1" smtClean="0">
                            <a:latin typeface="Cambria Math" panose="02040503050406030204" pitchFamily="18" charset="0"/>
                          </a:rPr>
                          <m:t>𝑦</m:t>
                        </m:r>
                      </m:e>
                      <m:sub>
                        <m:r>
                          <a:rPr lang="en-US" altLang="zh-CN" sz="2200" i="1">
                            <a:latin typeface="Cambria Math" panose="02040503050406030204" pitchFamily="18" charset="0"/>
                          </a:rPr>
                          <m:t>𝑗</m:t>
                        </m:r>
                      </m:sub>
                    </m:sSub>
                    <m:r>
                      <a:rPr lang="en-US" altLang="zh-CN" sz="2200" i="1">
                        <a:latin typeface="Cambria Math" panose="02040503050406030204" pitchFamily="18" charset="0"/>
                      </a:rPr>
                      <m:t> </m:t>
                    </m:r>
                  </m:oMath>
                </a14:m>
                <a:r>
                  <a:rPr lang="zh-CN" altLang="en-US" sz="2200" dirty="0"/>
                  <a:t>间的连接权值</a:t>
                </a:r>
                <a:endParaRPr lang="en-US" altLang="zh-CN" sz="2200" dirty="0"/>
              </a:p>
              <a:p>
                <a:r>
                  <a:rPr lang="zh-CN" altLang="en-US" sz="2200" dirty="0"/>
                  <a:t>求最佳的</a:t>
                </a:r>
                <a14:m>
                  <m:oMath xmlns:m="http://schemas.openxmlformats.org/officeDocument/2006/math">
                    <m:r>
                      <a:rPr lang="en-US" altLang="zh-CN" sz="2200" b="0" i="0" smtClean="0">
                        <a:latin typeface="Cambria Math" panose="02040503050406030204" pitchFamily="18" charset="0"/>
                      </a:rPr>
                      <m:t> </m:t>
                    </m:r>
                    <m:r>
                      <a:rPr lang="en-US" altLang="zh-CN" sz="2200" i="1">
                        <a:latin typeface="Cambria Math" panose="02040503050406030204" pitchFamily="18" charset="0"/>
                      </a:rPr>
                      <m:t>𝑤</m:t>
                    </m:r>
                    <m:r>
                      <a:rPr lang="en-US" altLang="zh-CN" sz="2200" b="0" i="1" smtClean="0">
                        <a:latin typeface="Cambria Math" panose="02040503050406030204" pitchFamily="18" charset="0"/>
                      </a:rPr>
                      <m:t> </m:t>
                    </m:r>
                  </m:oMath>
                </a14:m>
                <a:r>
                  <a:rPr lang="zh-CN" altLang="en-US" sz="2200" dirty="0"/>
                  <a:t>和</a:t>
                </a:r>
                <a14:m>
                  <m:oMath xmlns:m="http://schemas.openxmlformats.org/officeDocument/2006/math">
                    <m:r>
                      <a:rPr lang="en-US" altLang="zh-CN" sz="2200" b="0" i="0" smtClean="0">
                        <a:latin typeface="Cambria Math" panose="02040503050406030204" pitchFamily="18" charset="0"/>
                      </a:rPr>
                      <m:t> </m:t>
                    </m:r>
                    <m:r>
                      <a:rPr lang="en-US" altLang="zh-CN" sz="2200" i="1">
                        <a:latin typeface="Cambria Math" panose="02040503050406030204" pitchFamily="18" charset="0"/>
                      </a:rPr>
                      <m:t>𝑣</m:t>
                    </m:r>
                    <m:r>
                      <a:rPr lang="en-US" altLang="zh-CN" sz="2200" b="0" i="1" smtClean="0">
                        <a:latin typeface="Cambria Math" panose="02040503050406030204" pitchFamily="18" charset="0"/>
                      </a:rPr>
                      <m:t> </m:t>
                    </m:r>
                  </m:oMath>
                </a14:m>
                <a:r>
                  <a:rPr lang="zh-CN" altLang="en-US" sz="2200" dirty="0"/>
                  <a:t>使输出</a:t>
                </a:r>
                <a14:m>
                  <m:oMath xmlns:m="http://schemas.openxmlformats.org/officeDocument/2006/math">
                    <m:r>
                      <a:rPr lang="en-US" altLang="zh-CN" sz="2200" b="0" i="0" smtClean="0">
                        <a:latin typeface="Cambria Math" panose="02040503050406030204" pitchFamily="18" charset="0"/>
                      </a:rPr>
                      <m:t> </m:t>
                    </m:r>
                    <m:r>
                      <a:rPr lang="en-US" altLang="zh-CN" sz="2200" i="1">
                        <a:latin typeface="Cambria Math" panose="02040503050406030204" pitchFamily="18" charset="0"/>
                      </a:rPr>
                      <m:t>𝑦</m:t>
                    </m:r>
                    <m:r>
                      <a:rPr lang="en-US" altLang="zh-CN" sz="2200" b="0" i="1" smtClean="0">
                        <a:latin typeface="Cambria Math" panose="02040503050406030204" pitchFamily="18" charset="0"/>
                      </a:rPr>
                      <m:t> </m:t>
                    </m:r>
                  </m:oMath>
                </a14:m>
                <a:r>
                  <a:rPr lang="zh-CN" altLang="en-US" sz="2200" dirty="0"/>
                  <a:t>和真实标签尽量一致</a:t>
                </a:r>
              </a:p>
            </p:txBody>
          </p:sp>
        </mc:Choice>
        <mc:Fallback xmlns="">
          <p:sp>
            <p:nvSpPr>
              <p:cNvPr id="7" name="文本占位符 6"/>
              <p:cNvSpPr>
                <a:spLocks noGrp="1" noRot="1" noChangeAspect="1" noMove="1" noResize="1" noEditPoints="1" noAdjustHandles="1" noChangeArrowheads="1" noChangeShapeType="1" noTextEdit="1"/>
              </p:cNvSpPr>
              <p:nvPr>
                <p:ph type="body" sz="quarter" idx="11"/>
              </p:nvPr>
            </p:nvSpPr>
            <p:spPr>
              <a:blipFill rotWithShape="0">
                <a:blip r:embed="rId2"/>
                <a:stretch>
                  <a:fillRect l="-1070" t="-905" r="-1160" b="-2716"/>
                </a:stretch>
              </a:blipFill>
            </p:spPr>
            <p:txBody>
              <a:bodyPr/>
              <a:lstStyle/>
              <a:p>
                <a:r>
                  <a:rPr lang="zh-CN" altLang="en-US">
                    <a:noFill/>
                  </a:rPr>
                  <a:t> </a:t>
                </a:r>
              </a:p>
            </p:txBody>
          </p:sp>
        </mc:Fallback>
      </mc:AlternateContent>
      <p:cxnSp>
        <p:nvCxnSpPr>
          <p:cNvPr id="3" name="直接箭头连接符 2"/>
          <p:cNvCxnSpPr>
            <a:endCxn id="8" idx="2"/>
          </p:cNvCxnSpPr>
          <p:nvPr/>
        </p:nvCxnSpPr>
        <p:spPr>
          <a:xfrm>
            <a:off x="3079931" y="2600506"/>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079931" y="3697820"/>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059968" y="2121751"/>
            <a:ext cx="1026813" cy="47875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059967" y="3266021"/>
            <a:ext cx="1026814" cy="43628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9967" y="2600441"/>
            <a:ext cx="1026814" cy="37549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0" idx="3"/>
          </p:cNvCxnSpPr>
          <p:nvPr/>
        </p:nvCxnSpPr>
        <p:spPr>
          <a:xfrm flipV="1">
            <a:off x="4059967" y="2251582"/>
            <a:ext cx="1098208" cy="144505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12" idx="1"/>
          </p:cNvCxnSpPr>
          <p:nvPr/>
        </p:nvCxnSpPr>
        <p:spPr>
          <a:xfrm>
            <a:off x="4064346" y="2600441"/>
            <a:ext cx="1093827" cy="1363875"/>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061999" y="3696634"/>
            <a:ext cx="1011624" cy="4044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椭圆 7"/>
              <p:cNvSpPr/>
              <p:nvPr/>
            </p:nvSpPr>
            <p:spPr>
              <a:xfrm>
                <a:off x="3684536" y="2225073"/>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𝑥</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8" name="椭圆 7"/>
              <p:cNvSpPr>
                <a:spLocks noRot="1" noChangeAspect="1" noMove="1" noResize="1" noEditPoints="1" noAdjustHandles="1" noChangeArrowheads="1" noChangeShapeType="1" noTextEdit="1"/>
              </p:cNvSpPr>
              <p:nvPr/>
            </p:nvSpPr>
            <p:spPr>
              <a:xfrm>
                <a:off x="3684536" y="2225073"/>
                <a:ext cx="750865" cy="750865"/>
              </a:xfrm>
              <a:prstGeom prst="ellipse">
                <a:avLst/>
              </a:prstGeom>
              <a:blipFill rotWithShape="0">
                <a:blip r:embed="rId3"/>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3684536" y="3322388"/>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𝑥</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9" name="椭圆 8"/>
              <p:cNvSpPr>
                <a:spLocks noRot="1" noChangeAspect="1" noMove="1" noResize="1" noEditPoints="1" noAdjustHandles="1" noChangeArrowheads="1" noChangeShapeType="1" noTextEdit="1"/>
              </p:cNvSpPr>
              <p:nvPr/>
            </p:nvSpPr>
            <p:spPr>
              <a:xfrm>
                <a:off x="3684536" y="3322388"/>
                <a:ext cx="750865" cy="750865"/>
              </a:xfrm>
              <a:prstGeom prst="ellipse">
                <a:avLst/>
              </a:prstGeom>
              <a:blipFill rotWithShape="0">
                <a:blip r:embed="rId4"/>
                <a:stretch>
                  <a:fillRect/>
                </a:stretch>
              </a:blipFill>
              <a:ln>
                <a:solidFill>
                  <a:srgbClr val="2F5597"/>
                </a:solidFill>
              </a:ln>
            </p:spPr>
            <p:txBody>
              <a:bodyPr/>
              <a:lstStyle/>
              <a:p>
                <a:r>
                  <a:rPr lang="zh-CN" altLang="en-US">
                    <a:noFill/>
                  </a:rPr>
                  <a:t> </a:t>
                </a:r>
              </a:p>
            </p:txBody>
          </p:sp>
        </mc:Fallback>
      </mc:AlternateContent>
      <p:cxnSp>
        <p:nvCxnSpPr>
          <p:cNvPr id="35" name="直接箭头连接符 34"/>
          <p:cNvCxnSpPr/>
          <p:nvPr/>
        </p:nvCxnSpPr>
        <p:spPr>
          <a:xfrm>
            <a:off x="5421325" y="1985392"/>
            <a:ext cx="1087433" cy="4877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240278" y="2600441"/>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240278" y="3692724"/>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5418708" y="3092827"/>
            <a:ext cx="1090050" cy="47799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5430136" y="3843692"/>
            <a:ext cx="1078622" cy="38609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408660" y="2719625"/>
            <a:ext cx="1100098" cy="37479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14" idx="1"/>
          </p:cNvCxnSpPr>
          <p:nvPr/>
        </p:nvCxnSpPr>
        <p:spPr>
          <a:xfrm>
            <a:off x="5430136" y="1985392"/>
            <a:ext cx="1169239" cy="1446958"/>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3" idx="3"/>
          </p:cNvCxnSpPr>
          <p:nvPr/>
        </p:nvCxnSpPr>
        <p:spPr>
          <a:xfrm flipV="1">
            <a:off x="5424321" y="2865975"/>
            <a:ext cx="1175054" cy="1367981"/>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p:cNvSpPr/>
              <p:nvPr/>
            </p:nvSpPr>
            <p:spPr>
              <a:xfrm>
                <a:off x="5048213" y="1610679"/>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10" name="椭圆 9"/>
              <p:cNvSpPr>
                <a:spLocks noRot="1" noChangeAspect="1" noMove="1" noResize="1" noEditPoints="1" noAdjustHandles="1" noChangeArrowheads="1" noChangeShapeType="1" noTextEdit="1"/>
              </p:cNvSpPr>
              <p:nvPr/>
            </p:nvSpPr>
            <p:spPr>
              <a:xfrm>
                <a:off x="5048213" y="1610679"/>
                <a:ext cx="750865" cy="750865"/>
              </a:xfrm>
              <a:prstGeom prst="ellipse">
                <a:avLst/>
              </a:prstGeom>
              <a:blipFill rotWithShape="0">
                <a:blip r:embed="rId5"/>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5048211" y="2732516"/>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11" name="椭圆 10"/>
              <p:cNvSpPr>
                <a:spLocks noRot="1" noChangeAspect="1" noMove="1" noResize="1" noEditPoints="1" noAdjustHandles="1" noChangeArrowheads="1" noChangeShapeType="1" noTextEdit="1"/>
              </p:cNvSpPr>
              <p:nvPr/>
            </p:nvSpPr>
            <p:spPr>
              <a:xfrm>
                <a:off x="5048211" y="2732516"/>
                <a:ext cx="750865" cy="750865"/>
              </a:xfrm>
              <a:prstGeom prst="ellipse">
                <a:avLst/>
              </a:prstGeom>
              <a:blipFill rotWithShape="0">
                <a:blip r:embed="rId6"/>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5048211" y="3854354"/>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3</m:t>
                          </m:r>
                        </m:sub>
                      </m:sSub>
                    </m:oMath>
                  </m:oMathPara>
                </a14:m>
                <a:endParaRPr lang="zh-CN" altLang="en-US" sz="2800" dirty="0">
                  <a:solidFill>
                    <a:srgbClr val="2F5597"/>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5048211" y="3854354"/>
                <a:ext cx="750865" cy="750865"/>
              </a:xfrm>
              <a:prstGeom prst="ellipse">
                <a:avLst/>
              </a:prstGeom>
              <a:blipFill rotWithShape="0">
                <a:blip r:embed="rId7"/>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6489413" y="2225072"/>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𝑦</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13" name="椭圆 12"/>
              <p:cNvSpPr>
                <a:spLocks noRot="1" noChangeAspect="1" noMove="1" noResize="1" noEditPoints="1" noAdjustHandles="1" noChangeArrowheads="1" noChangeShapeType="1" noTextEdit="1"/>
              </p:cNvSpPr>
              <p:nvPr/>
            </p:nvSpPr>
            <p:spPr>
              <a:xfrm>
                <a:off x="6489413" y="2225072"/>
                <a:ext cx="750865" cy="750865"/>
              </a:xfrm>
              <a:prstGeom prst="ellipse">
                <a:avLst/>
              </a:prstGeom>
              <a:blipFill rotWithShape="0">
                <a:blip r:embed="rId8"/>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p:cNvSpPr/>
              <p:nvPr/>
            </p:nvSpPr>
            <p:spPr>
              <a:xfrm>
                <a:off x="6489413" y="3322388"/>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𝑦</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14" name="椭圆 13"/>
              <p:cNvSpPr>
                <a:spLocks noRot="1" noChangeAspect="1" noMove="1" noResize="1" noEditPoints="1" noAdjustHandles="1" noChangeArrowheads="1" noChangeShapeType="1" noTextEdit="1"/>
              </p:cNvSpPr>
              <p:nvPr/>
            </p:nvSpPr>
            <p:spPr>
              <a:xfrm>
                <a:off x="6489413" y="3322388"/>
                <a:ext cx="750865" cy="750865"/>
              </a:xfrm>
              <a:prstGeom prst="ellipse">
                <a:avLst/>
              </a:prstGeom>
              <a:blipFill rotWithShape="0">
                <a:blip r:embed="rId9"/>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4334247" y="1950173"/>
                <a:ext cx="599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𝑤</m:t>
                          </m:r>
                        </m:e>
                        <m:sub>
                          <m:r>
                            <a:rPr lang="en-US" altLang="zh-CN" b="0" i="1" smtClean="0">
                              <a:solidFill>
                                <a:srgbClr val="2F5597"/>
                              </a:solidFill>
                              <a:latin typeface="Cambria Math" panose="02040503050406030204" pitchFamily="18" charset="0"/>
                            </a:rPr>
                            <m:t>11</m:t>
                          </m:r>
                        </m:sub>
                      </m:sSub>
                    </m:oMath>
                  </m:oMathPara>
                </a14:m>
                <a:endParaRPr lang="zh-CN"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4334247" y="1950173"/>
                <a:ext cx="599588"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4358006" y="3874958"/>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𝑤</m:t>
                          </m:r>
                        </m:e>
                        <m:sub>
                          <m:r>
                            <a:rPr lang="en-US" altLang="zh-CN" b="0" i="1" smtClean="0">
                              <a:solidFill>
                                <a:srgbClr val="2F5597"/>
                              </a:solidFill>
                              <a:latin typeface="Cambria Math" panose="02040503050406030204" pitchFamily="18" charset="0"/>
                            </a:rPr>
                            <m:t>23</m:t>
                          </m:r>
                        </m:sub>
                      </m:sSub>
                    </m:oMath>
                  </m:oMathPara>
                </a14:m>
                <a:endParaRPr lang="zh-CN" altLang="en-US" dirty="0"/>
              </a:p>
            </p:txBody>
          </p:sp>
        </mc:Choice>
        <mc:Fallback xmlns="">
          <p:sp>
            <p:nvSpPr>
              <p:cNvPr id="57" name="矩形 56"/>
              <p:cNvSpPr>
                <a:spLocks noRot="1" noChangeAspect="1" noMove="1" noResize="1" noEditPoints="1" noAdjustHandles="1" noChangeArrowheads="1" noChangeShapeType="1" noTextEdit="1"/>
              </p:cNvSpPr>
              <p:nvPr/>
            </p:nvSpPr>
            <p:spPr>
              <a:xfrm>
                <a:off x="4358006" y="3874958"/>
                <a:ext cx="604909"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909170" y="1950173"/>
                <a:ext cx="560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𝑣</m:t>
                          </m:r>
                        </m:e>
                        <m:sub>
                          <m:r>
                            <a:rPr lang="en-US" altLang="zh-CN" b="0" i="1" smtClean="0">
                              <a:solidFill>
                                <a:srgbClr val="2F5597"/>
                              </a:solidFill>
                              <a:latin typeface="Cambria Math" panose="02040503050406030204" pitchFamily="18" charset="0"/>
                            </a:rPr>
                            <m:t>11</m:t>
                          </m:r>
                        </m:sub>
                      </m:sSub>
                    </m:oMath>
                  </m:oMathPara>
                </a14:m>
                <a:endParaRPr lang="zh-CN"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5909170" y="1950173"/>
                <a:ext cx="560153"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5902932" y="3907990"/>
                <a:ext cx="565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𝑣</m:t>
                          </m:r>
                        </m:e>
                        <m:sub>
                          <m:r>
                            <a:rPr lang="en-US" altLang="zh-CN" b="0" i="1" smtClean="0">
                              <a:solidFill>
                                <a:srgbClr val="2F5597"/>
                              </a:solidFill>
                              <a:latin typeface="Cambria Math" panose="02040503050406030204" pitchFamily="18" charset="0"/>
                            </a:rPr>
                            <m:t>32</m:t>
                          </m:r>
                        </m:sub>
                      </m:sSub>
                    </m:oMath>
                  </m:oMathPara>
                </a14:m>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5902932" y="3907990"/>
                <a:ext cx="565476" cy="369332"/>
              </a:xfrm>
              <a:prstGeom prst="rect">
                <a:avLst/>
              </a:prstGeom>
              <a:blipFill rotWithShape="0">
                <a:blip r:embed="rId13"/>
                <a:stretch>
                  <a:fillRect/>
                </a:stretch>
              </a:blipFill>
            </p:spPr>
            <p:txBody>
              <a:bodyPr/>
              <a:lstStyle/>
              <a:p>
                <a:r>
                  <a:rPr lang="zh-CN" altLang="en-US">
                    <a:noFill/>
                  </a:rPr>
                  <a:t> </a:t>
                </a:r>
              </a:p>
            </p:txBody>
          </p:sp>
        </mc:Fallback>
      </mc:AlternateContent>
      <p:sp>
        <p:nvSpPr>
          <p:cNvPr id="60" name="文本框 59"/>
          <p:cNvSpPr txBox="1"/>
          <p:nvPr/>
        </p:nvSpPr>
        <p:spPr>
          <a:xfrm>
            <a:off x="3585833" y="1177303"/>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输入层</a:t>
            </a:r>
          </a:p>
        </p:txBody>
      </p:sp>
      <p:sp>
        <p:nvSpPr>
          <p:cNvPr id="61" name="文本框 60"/>
          <p:cNvSpPr txBox="1"/>
          <p:nvPr/>
        </p:nvSpPr>
        <p:spPr>
          <a:xfrm>
            <a:off x="4962915" y="1177303"/>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隐藏层</a:t>
            </a:r>
          </a:p>
        </p:txBody>
      </p:sp>
      <p:sp>
        <p:nvSpPr>
          <p:cNvPr id="62" name="文本框 61"/>
          <p:cNvSpPr txBox="1"/>
          <p:nvPr/>
        </p:nvSpPr>
        <p:spPr>
          <a:xfrm>
            <a:off x="6390711" y="1177303"/>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输出层</a:t>
            </a:r>
          </a:p>
        </p:txBody>
      </p:sp>
      <p:sp>
        <p:nvSpPr>
          <p:cNvPr id="34" name="文本框 33"/>
          <p:cNvSpPr txBox="1"/>
          <p:nvPr/>
        </p:nvSpPr>
        <p:spPr>
          <a:xfrm>
            <a:off x="7549022" y="3903298"/>
            <a:ext cx="1489031" cy="775597"/>
          </a:xfrm>
          <a:prstGeom prst="rect">
            <a:avLst/>
          </a:prstGeom>
          <a:noFill/>
        </p:spPr>
        <p:txBody>
          <a:bodyPr wrap="square" lIns="0" tIns="0" rIns="0" bIns="0" rtlCol="0">
            <a:spAutoFit/>
          </a:bodyPr>
          <a:lstStyle/>
          <a:p>
            <a:pPr algn="just">
              <a:lnSpc>
                <a:spcPct val="120000"/>
              </a:lnSpc>
              <a:spcAft>
                <a:spcPts val="1000"/>
              </a:spcAft>
            </a:pPr>
            <a:r>
              <a:rPr lang="zh-CN" altLang="en-US" sz="1400" dirty="0">
                <a:solidFill>
                  <a:srgbClr val="FF0000"/>
                </a:solidFill>
                <a:latin typeface="幼圆" panose="02010509060101010101" pitchFamily="49" charset="-122"/>
                <a:ea typeface="幼圆" panose="02010509060101010101" pitchFamily="49" charset="-122"/>
              </a:rPr>
              <a:t>当有多个隐藏层时即为深度神经网络，即深度学习</a:t>
            </a:r>
            <a:endParaRPr lang="en-US" altLang="zh-CN" sz="1400"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91028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前馈机制</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a:xfrm>
                <a:off x="2137484" y="355600"/>
                <a:ext cx="3928866" cy="6057900"/>
              </a:xfrm>
            </p:spPr>
            <p:txBody>
              <a:bodyPr/>
              <a:lstStyle/>
              <a:p>
                <a:endParaRPr lang="en-US" altLang="zh-CN" b="0" i="1" dirty="0">
                  <a:latin typeface="Cambria Math" panose="02040503050406030204" pitchFamily="18" charset="0"/>
                </a:endParaRP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r>
                          <a:rPr lang="en-US" altLang="zh-CN" b="0" i="1" smtClean="0">
                            <a:latin typeface="Cambria Math" panose="02040503050406030204" pitchFamily="18" charset="0"/>
                          </a:rPr>
                          <m:t>2</m:t>
                        </m:r>
                      </m:sub>
                    </m:sSub>
                    <m:r>
                      <a:rPr lang="en-US" altLang="zh-CN" i="1">
                        <a:latin typeface="Cambria Math" panose="02040503050406030204" pitchFamily="18" charset="0"/>
                      </a:rPr>
                      <m:t>)</m:t>
                    </m:r>
                  </m:oMath>
                </a14:m>
                <a:endParaRPr lang="zh-CN" altLang="en-US"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endParaRPr lang="zh-CN" altLang="en-US" dirty="0"/>
              </a:p>
              <a:p>
                <a14:m>
                  <m:oMath xmlns:m="http://schemas.openxmlformats.org/officeDocument/2006/math">
                    <m:r>
                      <a:rPr lang="en-US" altLang="zh-CN" b="0" i="1" smtClean="0">
                        <a:latin typeface="Cambria Math" panose="02040503050406030204" pitchFamily="18" charset="0"/>
                      </a:rPr>
                      <m:t>𝐻</m:t>
                    </m:r>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r>
                      <a:rPr lang="en-US" altLang="zh-CN" b="0" i="1" smtClean="0">
                        <a:latin typeface="Cambria Math" panose="02040503050406030204" pitchFamily="18" charset="0"/>
                      </a:rPr>
                      <m:t>𝑋𝑊</m:t>
                    </m:r>
                    <m:r>
                      <a:rPr lang="en-US" altLang="zh-CN" b="0" i="1" smtClean="0">
                        <a:latin typeface="Cambria Math" panose="02040503050406030204" pitchFamily="18" charset="0"/>
                      </a:rPr>
                      <m:t>)</m:t>
                    </m:r>
                  </m:oMath>
                </a14:m>
                <a:endParaRPr lang="en-US" altLang="zh-CN" dirty="0"/>
              </a:p>
              <a:p>
                <a:endParaRPr lang="en-US" altLang="zh-CN" dirty="0"/>
              </a:p>
              <a:p>
                <a:endParaRPr lang="en-US" altLang="zh-CN" dirty="0"/>
              </a:p>
              <a:p>
                <a:endParaRPr lang="en-US" altLang="zh-CN" dirty="0"/>
              </a:p>
              <a:p>
                <a14:m>
                  <m:oMath xmlns:m="http://schemas.openxmlformats.org/officeDocument/2006/math">
                    <m:r>
                      <a:rPr lang="zh-CN" altLang="en-US" i="1">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r>
                      <a:rPr lang="en-US" altLang="zh-CN" b="0" i="1" smtClean="0">
                        <a:latin typeface="Cambria Math" panose="02040503050406030204" pitchFamily="18" charset="0"/>
                      </a:rPr>
                      <m:t> </m:t>
                    </m:r>
                  </m:oMath>
                </a14:m>
                <a:r>
                  <a:rPr lang="zh-CN" altLang="en-US" dirty="0"/>
                  <a:t>是</a:t>
                </a:r>
                <a:r>
                  <a:rPr lang="en-US" altLang="zh-CN" dirty="0"/>
                  <a:t>sigmoid</a:t>
                </a:r>
                <a:r>
                  <a:rPr lang="zh-CN" altLang="en-US" dirty="0"/>
                  <a:t>函数，它可以提供非线性的函数拟合功能</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xfrm>
                <a:off x="2137484" y="355600"/>
                <a:ext cx="3928866" cy="6057900"/>
              </a:xfrm>
              <a:blipFill rotWithShape="0">
                <a:blip r:embed="rId2"/>
                <a:stretch>
                  <a:fillRect l="-2174" r="-2329"/>
                </a:stretch>
              </a:blipFill>
            </p:spPr>
            <p:txBody>
              <a:bodyPr/>
              <a:lstStyle/>
              <a:p>
                <a:r>
                  <a:rPr lang="zh-CN" altLang="en-US">
                    <a:noFill/>
                  </a:rPr>
                  <a:t> </a:t>
                </a:r>
              </a:p>
            </p:txBody>
          </p:sp>
        </mc:Fallback>
      </mc:AlternateContent>
      <p:cxnSp>
        <p:nvCxnSpPr>
          <p:cNvPr id="4" name="直接箭头连接符 3"/>
          <p:cNvCxnSpPr/>
          <p:nvPr/>
        </p:nvCxnSpPr>
        <p:spPr>
          <a:xfrm flipV="1">
            <a:off x="6904758" y="1115382"/>
            <a:ext cx="1026813" cy="47875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6904757" y="2259652"/>
            <a:ext cx="1026814" cy="43628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904757" y="1594072"/>
            <a:ext cx="1026814" cy="37549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endCxn id="12" idx="3"/>
          </p:cNvCxnSpPr>
          <p:nvPr/>
        </p:nvCxnSpPr>
        <p:spPr>
          <a:xfrm flipV="1">
            <a:off x="6904757" y="1245213"/>
            <a:ext cx="1098208" cy="144505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14" idx="1"/>
          </p:cNvCxnSpPr>
          <p:nvPr/>
        </p:nvCxnSpPr>
        <p:spPr>
          <a:xfrm>
            <a:off x="6909136" y="1594072"/>
            <a:ext cx="1093827" cy="1363875"/>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906789" y="2690265"/>
            <a:ext cx="1011624" cy="4044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p:cNvSpPr/>
              <p:nvPr/>
            </p:nvSpPr>
            <p:spPr>
              <a:xfrm>
                <a:off x="6529326" y="1218704"/>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𝑥</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10" name="椭圆 9"/>
              <p:cNvSpPr>
                <a:spLocks noRot="1" noChangeAspect="1" noMove="1" noResize="1" noEditPoints="1" noAdjustHandles="1" noChangeArrowheads="1" noChangeShapeType="1" noTextEdit="1"/>
              </p:cNvSpPr>
              <p:nvPr/>
            </p:nvSpPr>
            <p:spPr>
              <a:xfrm>
                <a:off x="6529326" y="1218704"/>
                <a:ext cx="750865" cy="750865"/>
              </a:xfrm>
              <a:prstGeom prst="ellipse">
                <a:avLst/>
              </a:prstGeom>
              <a:blipFill rotWithShape="0">
                <a:blip r:embed="rId3"/>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6529326" y="2316019"/>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𝑥</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11" name="椭圆 10"/>
              <p:cNvSpPr>
                <a:spLocks noRot="1" noChangeAspect="1" noMove="1" noResize="1" noEditPoints="1" noAdjustHandles="1" noChangeArrowheads="1" noChangeShapeType="1" noTextEdit="1"/>
              </p:cNvSpPr>
              <p:nvPr/>
            </p:nvSpPr>
            <p:spPr>
              <a:xfrm>
                <a:off x="6529326" y="2316019"/>
                <a:ext cx="750865" cy="750865"/>
              </a:xfrm>
              <a:prstGeom prst="ellipse">
                <a:avLst/>
              </a:prstGeom>
              <a:blipFill rotWithShape="0">
                <a:blip r:embed="rId4"/>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7893003" y="604310"/>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7893003" y="604310"/>
                <a:ext cx="750865" cy="750865"/>
              </a:xfrm>
              <a:prstGeom prst="ellipse">
                <a:avLst/>
              </a:prstGeom>
              <a:blipFill rotWithShape="0">
                <a:blip r:embed="rId5"/>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7893001" y="1726147"/>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13" name="椭圆 12"/>
              <p:cNvSpPr>
                <a:spLocks noRot="1" noChangeAspect="1" noMove="1" noResize="1" noEditPoints="1" noAdjustHandles="1" noChangeArrowheads="1" noChangeShapeType="1" noTextEdit="1"/>
              </p:cNvSpPr>
              <p:nvPr/>
            </p:nvSpPr>
            <p:spPr>
              <a:xfrm>
                <a:off x="7893001" y="1726147"/>
                <a:ext cx="750865" cy="750865"/>
              </a:xfrm>
              <a:prstGeom prst="ellipse">
                <a:avLst/>
              </a:prstGeom>
              <a:blipFill rotWithShape="0">
                <a:blip r:embed="rId6"/>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p:cNvSpPr/>
              <p:nvPr/>
            </p:nvSpPr>
            <p:spPr>
              <a:xfrm>
                <a:off x="7893001" y="2847985"/>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3</m:t>
                          </m:r>
                        </m:sub>
                      </m:sSub>
                    </m:oMath>
                  </m:oMathPara>
                </a14:m>
                <a:endParaRPr lang="zh-CN" altLang="en-US" sz="2800" dirty="0">
                  <a:solidFill>
                    <a:srgbClr val="2F5597"/>
                  </a:solidFill>
                </a:endParaRPr>
              </a:p>
            </p:txBody>
          </p:sp>
        </mc:Choice>
        <mc:Fallback xmlns="">
          <p:sp>
            <p:nvSpPr>
              <p:cNvPr id="14" name="椭圆 13"/>
              <p:cNvSpPr>
                <a:spLocks noRot="1" noChangeAspect="1" noMove="1" noResize="1" noEditPoints="1" noAdjustHandles="1" noChangeArrowheads="1" noChangeShapeType="1" noTextEdit="1"/>
              </p:cNvSpPr>
              <p:nvPr/>
            </p:nvSpPr>
            <p:spPr>
              <a:xfrm>
                <a:off x="7893001" y="2847985"/>
                <a:ext cx="750865" cy="750865"/>
              </a:xfrm>
              <a:prstGeom prst="ellipse">
                <a:avLst/>
              </a:prstGeom>
              <a:blipFill rotWithShape="0">
                <a:blip r:embed="rId7"/>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179037" y="943804"/>
                <a:ext cx="599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𝑤</m:t>
                          </m:r>
                        </m:e>
                        <m:sub>
                          <m:r>
                            <a:rPr lang="en-US" altLang="zh-CN" b="0" i="1" smtClean="0">
                              <a:solidFill>
                                <a:srgbClr val="2F5597"/>
                              </a:solidFill>
                              <a:latin typeface="Cambria Math" panose="02040503050406030204" pitchFamily="18" charset="0"/>
                            </a:rPr>
                            <m:t>11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7179037" y="943804"/>
                <a:ext cx="599588"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202796" y="2868589"/>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𝑤</m:t>
                          </m:r>
                        </m:e>
                        <m:sub>
                          <m:r>
                            <a:rPr lang="en-US" altLang="zh-CN" b="0" i="1" smtClean="0">
                              <a:solidFill>
                                <a:srgbClr val="2F5597"/>
                              </a:solidFill>
                              <a:latin typeface="Cambria Math" panose="02040503050406030204" pitchFamily="18" charset="0"/>
                            </a:rPr>
                            <m:t>23</m:t>
                          </m:r>
                        </m:sub>
                      </m:sSub>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202796" y="2868589"/>
                <a:ext cx="604909" cy="369332"/>
              </a:xfrm>
              <a:prstGeom prst="rect">
                <a:avLst/>
              </a:prstGeom>
              <a:blipFill rotWithShape="0">
                <a:blip r:embed="rId9"/>
                <a:stretch>
                  <a:fillRect/>
                </a:stretch>
              </a:blipFill>
            </p:spPr>
            <p:txBody>
              <a:bodyPr/>
              <a:lstStyle/>
              <a:p>
                <a:r>
                  <a:rPr lang="zh-CN" altLang="en-US">
                    <a:noFill/>
                  </a:rPr>
                  <a:t> </a:t>
                </a:r>
              </a:p>
            </p:txBody>
          </p:sp>
        </mc:Fallback>
      </mc:AlternateContent>
      <p:sp>
        <p:nvSpPr>
          <p:cNvPr id="17" name="文本框 16"/>
          <p:cNvSpPr txBox="1"/>
          <p:nvPr/>
        </p:nvSpPr>
        <p:spPr>
          <a:xfrm>
            <a:off x="6430623" y="170934"/>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输入层</a:t>
            </a:r>
          </a:p>
        </p:txBody>
      </p:sp>
      <p:sp>
        <p:nvSpPr>
          <p:cNvPr id="18" name="文本框 17"/>
          <p:cNvSpPr txBox="1"/>
          <p:nvPr/>
        </p:nvSpPr>
        <p:spPr>
          <a:xfrm>
            <a:off x="7807705" y="170934"/>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隐藏层</a:t>
            </a:r>
          </a:p>
        </p:txBody>
      </p:sp>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15931" y="4072466"/>
            <a:ext cx="2944852" cy="2208639"/>
          </a:xfrm>
          <a:prstGeom prst="rect">
            <a:avLst/>
          </a:prstGeom>
        </p:spPr>
      </p:pic>
    </p:spTree>
    <p:extLst>
      <p:ext uri="{BB962C8B-B14F-4D97-AF65-F5344CB8AC3E}">
        <p14:creationId xmlns:p14="http://schemas.microsoft.com/office/powerpoint/2010/main" val="341711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前馈机制</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a:xfrm>
                <a:off x="2137484" y="355600"/>
                <a:ext cx="4242744" cy="6057900"/>
              </a:xfrm>
            </p:spPr>
            <p:txBody>
              <a:bodyPr>
                <a:normAutofit/>
              </a:bodyPr>
              <a:lstStyle/>
              <a:p>
                <a:r>
                  <a:rPr lang="zh-CN" altLang="en-US" b="0" dirty="0">
                    <a:latin typeface="Cambria Math" panose="02040503050406030204" pitchFamily="18" charset="0"/>
                  </a:rPr>
                  <a:t>回归时</a:t>
                </a:r>
                <a:endParaRPr lang="en-US" altLang="zh-CN" b="0" dirty="0">
                  <a:latin typeface="Cambria Math" panose="02040503050406030204" pitchFamily="18" charset="0"/>
                </a:endParaRP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3</m:t>
                        </m:r>
                        <m:r>
                          <a:rPr lang="en-US" altLang="zh-CN" b="0" i="1" smtClean="0">
                            <a:latin typeface="Cambria Math" panose="02040503050406030204" pitchFamily="18" charset="0"/>
                          </a:rPr>
                          <m:t>2</m:t>
                        </m:r>
                      </m:sub>
                    </m:sSub>
                  </m:oMath>
                </a14:m>
                <a:endParaRPr lang="en-US" altLang="zh-CN"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𝐻𝑉</m:t>
                    </m:r>
                  </m:oMath>
                </a14:m>
                <a:endParaRPr lang="en-US" altLang="zh-CN" dirty="0"/>
              </a:p>
              <a:p>
                <a:endParaRPr lang="en-US" altLang="zh-CN" dirty="0"/>
              </a:p>
              <a:p>
                <a:r>
                  <a:rPr lang="zh-CN" altLang="en-US" dirty="0"/>
                  <a:t>分类时</a:t>
                </a:r>
                <a:endParaRPr lang="en-US" altLang="zh-CN" dirty="0"/>
              </a:p>
              <a:p>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𝐻𝑉</m:t>
                    </m:r>
                    <m:r>
                      <a:rPr lang="en-US" altLang="zh-CN" i="1">
                        <a:latin typeface="Cambria Math" panose="02040503050406030204" pitchFamily="18" charset="0"/>
                      </a:rPr>
                      <m:t>)</m:t>
                    </m:r>
                  </m:oMath>
                </a14:m>
                <a:endParaRPr lang="en-US" altLang="zh-CN" dirty="0"/>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xfrm>
                <a:off x="2137484" y="355600"/>
                <a:ext cx="4242744" cy="6057900"/>
              </a:xfrm>
              <a:blipFill rotWithShape="0">
                <a:blip r:embed="rId2"/>
                <a:stretch>
                  <a:fillRect l="-2011" t="-1107"/>
                </a:stretch>
              </a:blipFill>
            </p:spPr>
            <p:txBody>
              <a:bodyPr/>
              <a:lstStyle/>
              <a:p>
                <a:r>
                  <a:rPr lang="zh-CN" altLang="en-US">
                    <a:noFill/>
                  </a:rPr>
                  <a:t> </a:t>
                </a:r>
              </a:p>
            </p:txBody>
          </p:sp>
        </mc:Fallback>
      </mc:AlternateContent>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931" y="4072466"/>
            <a:ext cx="2944852" cy="2208639"/>
          </a:xfrm>
          <a:prstGeom prst="rect">
            <a:avLst/>
          </a:prstGeom>
        </p:spPr>
      </p:pic>
      <p:cxnSp>
        <p:nvCxnSpPr>
          <p:cNvPr id="20" name="直接箭头连接符 19"/>
          <p:cNvCxnSpPr/>
          <p:nvPr/>
        </p:nvCxnSpPr>
        <p:spPr>
          <a:xfrm>
            <a:off x="6843959" y="979023"/>
            <a:ext cx="1087433" cy="4877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841342" y="2086458"/>
            <a:ext cx="1090050" cy="47799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852770" y="2837323"/>
            <a:ext cx="1078622" cy="38609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831294" y="1713256"/>
            <a:ext cx="1100098" cy="37479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30" idx="1"/>
          </p:cNvCxnSpPr>
          <p:nvPr/>
        </p:nvCxnSpPr>
        <p:spPr>
          <a:xfrm>
            <a:off x="6852770" y="979023"/>
            <a:ext cx="1169239" cy="1446958"/>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29" idx="3"/>
          </p:cNvCxnSpPr>
          <p:nvPr/>
        </p:nvCxnSpPr>
        <p:spPr>
          <a:xfrm flipV="1">
            <a:off x="6846955" y="1859606"/>
            <a:ext cx="1175054" cy="1367981"/>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椭圆 25"/>
              <p:cNvSpPr/>
              <p:nvPr/>
            </p:nvSpPr>
            <p:spPr>
              <a:xfrm>
                <a:off x="6470847" y="604310"/>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26" name="椭圆 25"/>
              <p:cNvSpPr>
                <a:spLocks noRot="1" noChangeAspect="1" noMove="1" noResize="1" noEditPoints="1" noAdjustHandles="1" noChangeArrowheads="1" noChangeShapeType="1" noTextEdit="1"/>
              </p:cNvSpPr>
              <p:nvPr/>
            </p:nvSpPr>
            <p:spPr>
              <a:xfrm>
                <a:off x="6470847" y="604310"/>
                <a:ext cx="750865" cy="750865"/>
              </a:xfrm>
              <a:prstGeom prst="ellipse">
                <a:avLst/>
              </a:prstGeom>
              <a:blipFill rotWithShape="0">
                <a:blip r:embed="rId4"/>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p:cNvSpPr/>
              <p:nvPr/>
            </p:nvSpPr>
            <p:spPr>
              <a:xfrm>
                <a:off x="6470845" y="1726147"/>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27" name="椭圆 26"/>
              <p:cNvSpPr>
                <a:spLocks noRot="1" noChangeAspect="1" noMove="1" noResize="1" noEditPoints="1" noAdjustHandles="1" noChangeArrowheads="1" noChangeShapeType="1" noTextEdit="1"/>
              </p:cNvSpPr>
              <p:nvPr/>
            </p:nvSpPr>
            <p:spPr>
              <a:xfrm>
                <a:off x="6470845" y="1726147"/>
                <a:ext cx="750865" cy="750865"/>
              </a:xfrm>
              <a:prstGeom prst="ellipse">
                <a:avLst/>
              </a:prstGeom>
              <a:blipFill rotWithShape="0">
                <a:blip r:embed="rId5"/>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p:cNvSpPr/>
              <p:nvPr/>
            </p:nvSpPr>
            <p:spPr>
              <a:xfrm>
                <a:off x="6470845" y="2847985"/>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3</m:t>
                          </m:r>
                        </m:sub>
                      </m:sSub>
                    </m:oMath>
                  </m:oMathPara>
                </a14:m>
                <a:endParaRPr lang="zh-CN" altLang="en-US" sz="2800" dirty="0">
                  <a:solidFill>
                    <a:srgbClr val="2F5597"/>
                  </a:solidFill>
                </a:endParaRPr>
              </a:p>
            </p:txBody>
          </p:sp>
        </mc:Choice>
        <mc:Fallback xmlns="">
          <p:sp>
            <p:nvSpPr>
              <p:cNvPr id="28" name="椭圆 27"/>
              <p:cNvSpPr>
                <a:spLocks noRot="1" noChangeAspect="1" noMove="1" noResize="1" noEditPoints="1" noAdjustHandles="1" noChangeArrowheads="1" noChangeShapeType="1" noTextEdit="1"/>
              </p:cNvSpPr>
              <p:nvPr/>
            </p:nvSpPr>
            <p:spPr>
              <a:xfrm>
                <a:off x="6470845" y="2847985"/>
                <a:ext cx="750865" cy="750865"/>
              </a:xfrm>
              <a:prstGeom prst="ellipse">
                <a:avLst/>
              </a:prstGeom>
              <a:blipFill rotWithShape="0">
                <a:blip r:embed="rId6"/>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p:cNvSpPr/>
              <p:nvPr/>
            </p:nvSpPr>
            <p:spPr>
              <a:xfrm>
                <a:off x="7912047" y="1218703"/>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𝑦</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29" name="椭圆 28"/>
              <p:cNvSpPr>
                <a:spLocks noRot="1" noChangeAspect="1" noMove="1" noResize="1" noEditPoints="1" noAdjustHandles="1" noChangeArrowheads="1" noChangeShapeType="1" noTextEdit="1"/>
              </p:cNvSpPr>
              <p:nvPr/>
            </p:nvSpPr>
            <p:spPr>
              <a:xfrm>
                <a:off x="7912047" y="1218703"/>
                <a:ext cx="750865" cy="750865"/>
              </a:xfrm>
              <a:prstGeom prst="ellipse">
                <a:avLst/>
              </a:prstGeom>
              <a:blipFill rotWithShape="0">
                <a:blip r:embed="rId7"/>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p:cNvSpPr/>
              <p:nvPr/>
            </p:nvSpPr>
            <p:spPr>
              <a:xfrm>
                <a:off x="7912047" y="2316019"/>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𝑦</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30" name="椭圆 29"/>
              <p:cNvSpPr>
                <a:spLocks noRot="1" noChangeAspect="1" noMove="1" noResize="1" noEditPoints="1" noAdjustHandles="1" noChangeArrowheads="1" noChangeShapeType="1" noTextEdit="1"/>
              </p:cNvSpPr>
              <p:nvPr/>
            </p:nvSpPr>
            <p:spPr>
              <a:xfrm>
                <a:off x="7912047" y="2316019"/>
                <a:ext cx="750865" cy="750865"/>
              </a:xfrm>
              <a:prstGeom prst="ellipse">
                <a:avLst/>
              </a:prstGeom>
              <a:blipFill rotWithShape="0">
                <a:blip r:embed="rId8"/>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331804" y="943804"/>
                <a:ext cx="560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𝑣</m:t>
                          </m:r>
                        </m:e>
                        <m:sub>
                          <m:r>
                            <a:rPr lang="en-US" altLang="zh-CN" b="0" i="1" smtClean="0">
                              <a:solidFill>
                                <a:srgbClr val="2F5597"/>
                              </a:solidFill>
                              <a:latin typeface="Cambria Math" panose="02040503050406030204" pitchFamily="18" charset="0"/>
                            </a:rPr>
                            <m:t>11</m:t>
                          </m:r>
                        </m:sub>
                      </m:sSub>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7331804" y="943804"/>
                <a:ext cx="560153"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325566" y="2901621"/>
                <a:ext cx="565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𝑣</m:t>
                          </m:r>
                        </m:e>
                        <m:sub>
                          <m:r>
                            <a:rPr lang="en-US" altLang="zh-CN" b="0" i="1" smtClean="0">
                              <a:solidFill>
                                <a:srgbClr val="2F5597"/>
                              </a:solidFill>
                              <a:latin typeface="Cambria Math" panose="02040503050406030204" pitchFamily="18" charset="0"/>
                            </a:rPr>
                            <m:t>32</m:t>
                          </m:r>
                        </m:sub>
                      </m:sSub>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7325566" y="2901621"/>
                <a:ext cx="565476" cy="369332"/>
              </a:xfrm>
              <a:prstGeom prst="rect">
                <a:avLst/>
              </a:prstGeom>
              <a:blipFill rotWithShape="0">
                <a:blip r:embed="rId10"/>
                <a:stretch>
                  <a:fillRect/>
                </a:stretch>
              </a:blipFill>
            </p:spPr>
            <p:txBody>
              <a:bodyPr/>
              <a:lstStyle/>
              <a:p>
                <a:r>
                  <a:rPr lang="zh-CN" altLang="en-US">
                    <a:noFill/>
                  </a:rPr>
                  <a:t> </a:t>
                </a:r>
              </a:p>
            </p:txBody>
          </p:sp>
        </mc:Fallback>
      </mc:AlternateContent>
      <p:sp>
        <p:nvSpPr>
          <p:cNvPr id="33" name="文本框 32"/>
          <p:cNvSpPr txBox="1"/>
          <p:nvPr/>
        </p:nvSpPr>
        <p:spPr>
          <a:xfrm>
            <a:off x="6385549" y="170934"/>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隐藏层</a:t>
            </a:r>
          </a:p>
        </p:txBody>
      </p:sp>
      <p:sp>
        <p:nvSpPr>
          <p:cNvPr id="34" name="文本框 33"/>
          <p:cNvSpPr txBox="1"/>
          <p:nvPr/>
        </p:nvSpPr>
        <p:spPr>
          <a:xfrm>
            <a:off x="7813345" y="170934"/>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输出层</a:t>
            </a:r>
          </a:p>
        </p:txBody>
      </p:sp>
      <mc:AlternateContent xmlns:mc="http://schemas.openxmlformats.org/markup-compatibility/2006" xmlns:a14="http://schemas.microsoft.com/office/drawing/2010/main">
        <mc:Choice Requires="a14">
          <p:sp>
            <p:nvSpPr>
              <p:cNvPr id="36" name="文本占位符 2"/>
              <p:cNvSpPr txBox="1">
                <a:spLocks/>
              </p:cNvSpPr>
              <p:nvPr/>
            </p:nvSpPr>
            <p:spPr>
              <a:xfrm>
                <a:off x="2132163" y="4131732"/>
                <a:ext cx="3928866" cy="2341034"/>
              </a:xfrm>
              <a:prstGeom prst="rect">
                <a:avLst/>
              </a:prstGeom>
            </p:spPr>
            <p:txBody>
              <a:bodyPr vert="horz" lIns="91440" tIns="45720" rIns="91440" bIns="45720" rtlCol="0">
                <a:normAutofit/>
              </a:bodyPr>
              <a:lstStyle>
                <a:lvl1pPr marL="171450" indent="-171450" algn="just" defTabSz="685800" rtl="0" eaLnBrk="1" latinLnBrk="0" hangingPunct="1">
                  <a:lnSpc>
                    <a:spcPct val="100000"/>
                  </a:lnSpc>
                  <a:spcBef>
                    <a:spcPts val="0"/>
                  </a:spcBef>
                  <a:spcAft>
                    <a:spcPts val="1000"/>
                  </a:spcAft>
                  <a:buFont typeface="Arial" panose="020B0604020202020204" pitchFamily="34" charset="0"/>
                  <a:buChar char="•"/>
                  <a:defRPr sz="2400" kern="1200" baseline="0">
                    <a:solidFill>
                      <a:schemeClr val="tx1"/>
                    </a:solidFill>
                    <a:latin typeface="Times New Roman" panose="02020603050405020304" pitchFamily="18" charset="0"/>
                    <a:ea typeface="幼圆" panose="02010509060101010101" pitchFamily="49"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dirty="0"/>
              </a:p>
              <a:p>
                <a14:m>
                  <m:oMath xmlns:m="http://schemas.openxmlformats.org/officeDocument/2006/math">
                    <m:r>
                      <a:rPr lang="zh-CN" altLang="en-US" i="1">
                        <a:latin typeface="Cambria Math" panose="02040503050406030204" pitchFamily="18" charset="0"/>
                      </a:rPr>
                      <m:t>𝜎</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𝑥</m:t>
                        </m:r>
                      </m:e>
                    </m:d>
                    <m:r>
                      <a:rPr lang="en-US" altLang="zh-CN" i="1" smtClean="0">
                        <a:latin typeface="Cambria Math" panose="02040503050406030204" pitchFamily="18" charset="0"/>
                      </a:rPr>
                      <m:t> </m:t>
                    </m:r>
                  </m:oMath>
                </a14:m>
                <a:r>
                  <a:rPr lang="zh-CN" altLang="en-US" dirty="0"/>
                  <a:t>保证</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𝑦</m:t>
                    </m:r>
                    <m:r>
                      <a:rPr lang="en-US" altLang="zh-CN" b="0" i="1" smtClean="0">
                        <a:latin typeface="Cambria Math" panose="02040503050406030204" pitchFamily="18" charset="0"/>
                      </a:rPr>
                      <m:t> </m:t>
                    </m:r>
                  </m:oMath>
                </a14:m>
                <a:r>
                  <a:rPr lang="zh-CN" altLang="en-US" dirty="0"/>
                  <a:t>在</a:t>
                </a:r>
                <a:r>
                  <a:rPr lang="en-US" altLang="zh-CN" dirty="0"/>
                  <a:t>[0,1]</a:t>
                </a:r>
                <a:r>
                  <a:rPr lang="zh-CN" altLang="en-US" dirty="0"/>
                  <a:t>之间，可以更好地用于二分类问题，即一类标签是</a:t>
                </a:r>
                <a:r>
                  <a:rPr lang="en-US" altLang="zh-CN" dirty="0"/>
                  <a:t>0</a:t>
                </a:r>
                <a:r>
                  <a:rPr lang="zh-CN" altLang="en-US" dirty="0"/>
                  <a:t>、另一类标签是</a:t>
                </a:r>
                <a:r>
                  <a:rPr lang="en-US" altLang="zh-CN" dirty="0"/>
                  <a:t>1</a:t>
                </a:r>
                <a:endParaRPr lang="zh-CN" altLang="en-US" dirty="0"/>
              </a:p>
            </p:txBody>
          </p:sp>
        </mc:Choice>
        <mc:Fallback xmlns="">
          <p:sp>
            <p:nvSpPr>
              <p:cNvPr id="36" name="文本占位符 2"/>
              <p:cNvSpPr txBox="1">
                <a:spLocks noRot="1" noChangeAspect="1" noMove="1" noResize="1" noEditPoints="1" noAdjustHandles="1" noChangeArrowheads="1" noChangeShapeType="1" noTextEdit="1"/>
              </p:cNvSpPr>
              <p:nvPr/>
            </p:nvSpPr>
            <p:spPr>
              <a:xfrm>
                <a:off x="2132163" y="4131732"/>
                <a:ext cx="3928866" cy="2341034"/>
              </a:xfrm>
              <a:prstGeom prst="rect">
                <a:avLst/>
              </a:prstGeom>
              <a:blipFill rotWithShape="0">
                <a:blip r:embed="rId11"/>
                <a:stretch>
                  <a:fillRect l="-2174" r="-2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3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反馈机制</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p:txBody>
              <a:bodyPr>
                <a:normAutofit/>
              </a:bodyPr>
              <a:lstStyle/>
              <a:p>
                <a:r>
                  <a:rPr lang="zh-CN" altLang="en-US" dirty="0"/>
                  <a:t>求最佳的</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 </m:t>
                    </m:r>
                  </m:oMath>
                </a14:m>
                <a:r>
                  <a:rPr lang="zh-CN" altLang="en-US" dirty="0"/>
                  <a:t>和</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𝑣</m:t>
                    </m:r>
                    <m:r>
                      <a:rPr lang="en-US" altLang="zh-CN" b="0" i="1" smtClean="0">
                        <a:latin typeface="Cambria Math" panose="02040503050406030204" pitchFamily="18" charset="0"/>
                      </a:rPr>
                      <m:t> </m:t>
                    </m:r>
                  </m:oMath>
                </a14:m>
                <a:r>
                  <a:rPr lang="zh-CN" altLang="en-US" dirty="0"/>
                  <a:t>以最小化输出的均方误差 </a:t>
                </a:r>
                <a:r>
                  <a:rPr lang="en-US" altLang="zh-CN" dirty="0"/>
                  <a:t>(MSE)</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𝐿</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nary>
                            <m:naryPr>
                              <m:chr m:val="∑"/>
                              <m:ctrlPr>
                                <a:rPr lang="en-US" altLang="zh-CN" i="1">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𝐿</m:t>
                              </m:r>
                            </m:sup>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e>
                      </m:nary>
                    </m:oMath>
                  </m:oMathPara>
                </a14:m>
                <a:endParaRPr lang="en-US" altLang="zh-CN" dirty="0"/>
              </a:p>
              <a:p>
                <a:r>
                  <a:rPr lang="zh-CN" altLang="en-US" dirty="0"/>
                  <a:t>其中共</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𝑁</m:t>
                    </m:r>
                    <m:r>
                      <a:rPr lang="en-US" altLang="zh-CN" b="0" i="1" smtClean="0">
                        <a:latin typeface="Cambria Math" panose="02040503050406030204" pitchFamily="18" charset="0"/>
                      </a:rPr>
                      <m:t> </m:t>
                    </m:r>
                  </m:oMath>
                </a14:m>
                <a:r>
                  <a:rPr lang="zh-CN" altLang="en-US" dirty="0"/>
                  <a:t>个样本、每个样本有</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𝐿</m:t>
                    </m:r>
                    <m:r>
                      <a:rPr lang="en-US" altLang="zh-CN" b="0" i="1" smtClean="0">
                        <a:latin typeface="Cambria Math" panose="02040503050406030204" pitchFamily="18" charset="0"/>
                      </a:rPr>
                      <m:t> </m:t>
                    </m:r>
                  </m:oMath>
                </a14:m>
                <a:r>
                  <a:rPr lang="zh-CN" altLang="en-US" dirty="0"/>
                  <a:t>个标签，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 </m:t>
                    </m:r>
                  </m:oMath>
                </a14:m>
                <a:r>
                  <a:rPr lang="zh-CN" altLang="en-US" dirty="0"/>
                  <a:t>是第</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𝑖</m:t>
                    </m:r>
                    <m:r>
                      <a:rPr lang="en-US" altLang="zh-CN" b="0" i="1" dirty="0" smtClean="0">
                        <a:latin typeface="Cambria Math" panose="02040503050406030204" pitchFamily="18" charset="0"/>
                      </a:rPr>
                      <m:t> </m:t>
                    </m:r>
                  </m:oMath>
                </a14:m>
                <a:r>
                  <a:rPr lang="zh-CN" altLang="en-US" dirty="0"/>
                  <a:t>个样本的第</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𝑗</m:t>
                    </m:r>
                    <m:r>
                      <a:rPr lang="en-US" altLang="zh-CN" b="0" i="1" smtClean="0">
                        <a:latin typeface="Cambria Math" panose="02040503050406030204" pitchFamily="18" charset="0"/>
                      </a:rPr>
                      <m:t> </m:t>
                    </m:r>
                  </m:oMath>
                </a14:m>
                <a:r>
                  <a:rPr lang="zh-CN" altLang="en-US" dirty="0"/>
                  <a:t>个输出标签，</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𝑖𝑗</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 </m:t>
                    </m:r>
                  </m:oMath>
                </a14:m>
                <a:r>
                  <a:rPr lang="zh-CN" altLang="en-US" dirty="0"/>
                  <a:t>是第</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𝑖</m:t>
                    </m:r>
                    <m:r>
                      <a:rPr lang="en-US" altLang="zh-CN" i="1" dirty="0">
                        <a:latin typeface="Cambria Math" panose="02040503050406030204" pitchFamily="18" charset="0"/>
                      </a:rPr>
                      <m:t> </m:t>
                    </m:r>
                  </m:oMath>
                </a14:m>
                <a:r>
                  <a:rPr lang="zh-CN" altLang="en-US" dirty="0"/>
                  <a:t>个样本的第</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𝑗</m:t>
                    </m:r>
                    <m:r>
                      <a:rPr lang="en-US" altLang="zh-CN" i="1">
                        <a:latin typeface="Cambria Math" panose="02040503050406030204" pitchFamily="18" charset="0"/>
                      </a:rPr>
                      <m:t> </m:t>
                    </m:r>
                  </m:oMath>
                </a14:m>
                <a:r>
                  <a:rPr lang="zh-CN" altLang="en-US" dirty="0"/>
                  <a:t>个真实标签</a:t>
                </a:r>
                <a:endParaRPr lang="en-US" altLang="zh-CN" dirty="0"/>
              </a:p>
              <a:p>
                <a:endParaRPr lang="en-US" altLang="zh-CN" dirty="0"/>
              </a:p>
              <a:p>
                <a:r>
                  <a:rPr lang="zh-CN" altLang="en-US" dirty="0"/>
                  <a:t>利用梯度下降法通过下式来更新权值</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 </m:t>
                    </m:r>
                  </m:oMath>
                </a14:m>
                <a:r>
                  <a:rPr lang="zh-CN" altLang="en-US" dirty="0"/>
                  <a:t>和</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𝑣</m:t>
                    </m:r>
                    <m:r>
                      <a:rPr lang="en-US" altLang="zh-CN" i="1">
                        <a:latin typeface="Cambria Math" panose="02040503050406030204" pitchFamily="18" charset="0"/>
                      </a:rPr>
                      <m:t> </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zh-CN" altLang="en-US" b="0" i="1" smtClean="0">
                          <a:latin typeface="Cambria Math" panose="02040503050406030204" pitchFamily="18" charset="0"/>
                        </a:rPr>
                        <m:t>𝜆</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𝑒</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𝑤</m:t>
                          </m:r>
                        </m:den>
                      </m:f>
                    </m:oMath>
                  </m:oMathPara>
                </a14:m>
                <a:endParaRPr lang="en-US" altLang="zh-CN" dirty="0"/>
              </a:p>
              <a:p>
                <a:r>
                  <a:rPr lang="zh-CN" altLang="en-US" dirty="0"/>
                  <a:t>其中</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𝑤</m:t>
                    </m:r>
                    <m:r>
                      <a:rPr lang="en-US" altLang="zh-CN" b="0" i="1" smtClean="0">
                        <a:latin typeface="Cambria Math" panose="02040503050406030204" pitchFamily="18" charset="0"/>
                      </a:rPr>
                      <m:t> </m:t>
                    </m:r>
                  </m:oMath>
                </a14:m>
                <a:r>
                  <a:rPr lang="zh-CN" altLang="en-US" dirty="0"/>
                  <a:t>指每个权值，</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 </m:t>
                    </m:r>
                  </m:oMath>
                </a14:m>
                <a:r>
                  <a:rPr lang="zh-CN" altLang="en-US" dirty="0"/>
                  <a:t>是均方误差，</a:t>
                </a:r>
                <a14:m>
                  <m:oMath xmlns:m="http://schemas.openxmlformats.org/officeDocument/2006/math">
                    <m:r>
                      <a:rPr lang="zh-CN" altLang="en-US" i="1">
                        <a:latin typeface="Cambria Math" panose="02040503050406030204" pitchFamily="18" charset="0"/>
                      </a:rPr>
                      <m:t>𝜆</m:t>
                    </m:r>
                    <m:r>
                      <a:rPr lang="en-US" altLang="zh-CN" b="0" i="1" smtClean="0">
                        <a:latin typeface="Cambria Math" panose="02040503050406030204" pitchFamily="18" charset="0"/>
                      </a:rPr>
                      <m:t> </m:t>
                    </m:r>
                  </m:oMath>
                </a14:m>
                <a:r>
                  <a:rPr lang="zh-CN" altLang="en-US" dirty="0"/>
                  <a:t>是预设的学习率</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blipFill rotWithShape="0">
                <a:blip r:embed="rId2"/>
                <a:stretch>
                  <a:fillRect l="-1249" t="-1107" r="-1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756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机器学习与计算智能</a:t>
            </a:r>
          </a:p>
        </p:txBody>
      </p:sp>
      <p:sp>
        <p:nvSpPr>
          <p:cNvPr id="3" name="文本占位符 2"/>
          <p:cNvSpPr>
            <a:spLocks noGrp="1"/>
          </p:cNvSpPr>
          <p:nvPr>
            <p:ph type="body" sz="quarter" idx="11"/>
          </p:nvPr>
        </p:nvSpPr>
        <p:spPr/>
        <p:txBody>
          <a:bodyPr/>
          <a:lstStyle/>
          <a:p>
            <a:r>
              <a:rPr lang="zh-CN" altLang="en-US" dirty="0"/>
              <a:t>人工神经网络</a:t>
            </a:r>
          </a:p>
        </p:txBody>
      </p:sp>
      <p:sp>
        <p:nvSpPr>
          <p:cNvPr id="5" name="文本占位符 4"/>
          <p:cNvSpPr>
            <a:spLocks noGrp="1"/>
          </p:cNvSpPr>
          <p:nvPr>
            <p:ph type="body" sz="quarter" idx="13"/>
          </p:nvPr>
        </p:nvSpPr>
        <p:spPr/>
        <p:txBody>
          <a:bodyPr/>
          <a:lstStyle/>
          <a:p>
            <a:r>
              <a:rPr lang="zh-CN" altLang="en-US" dirty="0"/>
              <a:t>进化算法</a:t>
            </a:r>
          </a:p>
        </p:txBody>
      </p:sp>
    </p:spTree>
    <p:extLst>
      <p:ext uri="{BB962C8B-B14F-4D97-AF65-F5344CB8AC3E}">
        <p14:creationId xmlns:p14="http://schemas.microsoft.com/office/powerpoint/2010/main" val="2872236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反馈机制</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a:xfrm>
                <a:off x="2137483" y="355600"/>
                <a:ext cx="6835067" cy="6441200"/>
              </a:xfrm>
            </p:spPr>
            <p:txBody>
              <a:bodyPr>
                <a:normAutofit lnSpcReduction="10000"/>
              </a:bodyPr>
              <a:lstStyle/>
              <a:p>
                <a:r>
                  <a:rPr lang="zh-CN" altLang="en-US" dirty="0">
                    <a:latin typeface="Cambria Math" panose="02040503050406030204" pitchFamily="18" charset="0"/>
                  </a:rPr>
                  <a:t>回归时</a:t>
                </a:r>
                <a:endParaRPr lang="en-US" altLang="zh-CN" dirty="0">
                  <a:latin typeface="Cambria Math" panose="02040503050406030204" pitchFamily="18" charset="0"/>
                </a:endParaRPr>
              </a:p>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r>
                          <a:rPr lang="en-US" altLang="zh-CN" b="0" i="1" smtClean="0">
                            <a:latin typeface="Cambria Math" panose="02040503050406030204" pitchFamily="18" charset="0"/>
                          </a:rPr>
                          <m:t>𝑒</m:t>
                        </m:r>
                      </m:num>
                      <m:den>
                        <m:r>
                          <a:rPr lang="en-US" altLang="zh-CN" i="1">
                            <a:latin typeface="Cambria Math" panose="02040503050406030204" pitchFamily="18" charset="0"/>
                          </a:rPr>
                          <m:t>𝜕</m:t>
                        </m:r>
                        <m:r>
                          <a:rPr lang="en-US" altLang="zh-CN" b="0" i="1" smtClean="0">
                            <a:latin typeface="Cambria Math" panose="02040503050406030204" pitchFamily="18" charset="0"/>
                          </a:rPr>
                          <m:t>𝑉</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𝑌</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0" i="1" smtClean="0">
                            <a:latin typeface="Cambria Math" panose="02040503050406030204" pitchFamily="18" charset="0"/>
                          </a:rPr>
                          <m:t>𝑒</m:t>
                        </m:r>
                      </m:num>
                      <m:den>
                        <m:r>
                          <a:rPr lang="en-US" altLang="zh-CN" i="1">
                            <a:latin typeface="Cambria Math" panose="02040503050406030204" pitchFamily="18" charset="0"/>
                          </a:rPr>
                          <m:t>𝜕</m:t>
                        </m:r>
                        <m:r>
                          <a:rPr lang="en-US" altLang="zh-CN" b="0" i="1" smtClean="0">
                            <a:latin typeface="Cambria Math" panose="02040503050406030204" pitchFamily="18" charset="0"/>
                          </a:rPr>
                          <m:t>𝑊</m:t>
                        </m:r>
                      </m:den>
                    </m:f>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d>
                      <m:dPr>
                        <m:begChr m:val="["/>
                        <m:endChr m:val="]"/>
                        <m:ctrlPr>
                          <a:rPr lang="en-US" altLang="zh-CN"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𝑌</m:t>
                                </m:r>
                              </m:e>
                              <m:sup>
                                <m:r>
                                  <a:rPr lang="en-US" altLang="zh-CN" i="1">
                                    <a:latin typeface="Cambria Math" panose="02040503050406030204" pitchFamily="18" charset="0"/>
                                  </a:rPr>
                                  <m:t>′</m:t>
                                </m:r>
                              </m:sup>
                            </m:sSup>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𝐻</m:t>
                            </m:r>
                          </m:e>
                        </m:d>
                      </m:e>
                    </m:d>
                  </m:oMath>
                </a14:m>
                <a:endParaRPr lang="en-US" altLang="zh-CN" b="0" dirty="0"/>
              </a:p>
              <a:p>
                <a:endParaRPr lang="en-US" altLang="zh-CN" b="0" dirty="0"/>
              </a:p>
              <a:p>
                <a:r>
                  <a:rPr lang="zh-CN" altLang="en-US" dirty="0">
                    <a:latin typeface="Cambria Math" panose="02040503050406030204" pitchFamily="18" charset="0"/>
                  </a:rPr>
                  <a:t>分类时</a:t>
                </a:r>
                <a:endParaRPr lang="en-US" altLang="zh-CN" dirty="0">
                  <a:latin typeface="Cambria Math" panose="02040503050406030204" pitchFamily="18" charset="0"/>
                </a:endParaRPr>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𝑒</m:t>
                        </m:r>
                      </m:num>
                      <m:den>
                        <m:r>
                          <a:rPr lang="en-US" altLang="zh-CN" i="1">
                            <a:latin typeface="Cambria Math" panose="02040503050406030204" pitchFamily="18" charset="0"/>
                          </a:rPr>
                          <m:t>𝜕</m:t>
                        </m:r>
                        <m:r>
                          <a:rPr lang="en-US" altLang="zh-CN" i="1">
                            <a:latin typeface="Cambria Math" panose="02040503050406030204" pitchFamily="18" charset="0"/>
                          </a:rPr>
                          <m:t>𝑉</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𝑇</m:t>
                        </m:r>
                      </m:sup>
                    </m:sSup>
                    <m:d>
                      <m:dPr>
                        <m:begChr m:val="["/>
                        <m:endChr m:val="]"/>
                        <m:ctrlPr>
                          <a:rPr lang="en-US" altLang="zh-CN"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𝑌</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.∗(1−</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e>
                    </m:d>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𝑒</m:t>
                        </m:r>
                      </m:num>
                      <m:den>
                        <m:r>
                          <a:rPr lang="en-US" altLang="zh-CN" i="1">
                            <a:latin typeface="Cambria Math" panose="02040503050406030204" pitchFamily="18" charset="0"/>
                          </a:rPr>
                          <m:t>𝜕</m:t>
                        </m:r>
                        <m:r>
                          <a:rPr lang="en-US" altLang="zh-CN" i="1">
                            <a:latin typeface="Cambria Math" panose="02040503050406030204" pitchFamily="18" charset="0"/>
                          </a:rPr>
                          <m:t>𝑊</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𝑇</m:t>
                        </m:r>
                      </m:sup>
                    </m:sSup>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𝑌</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𝑌</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𝐻</m:t>
                            </m:r>
                          </m:e>
                        </m:d>
                      </m:e>
                    </m:d>
                  </m:oMath>
                </a14:m>
                <a:endParaRPr lang="en-US" altLang="zh-CN" dirty="0"/>
              </a:p>
              <a:p>
                <a:endParaRPr lang="en-US" altLang="zh-CN" dirty="0"/>
              </a:p>
              <a:p>
                <a:r>
                  <a:rPr lang="zh-CN" altLang="en-US" dirty="0"/>
                  <a:t>更新权值</a:t>
                </a:r>
                <a:endParaRPr lang="en-US" altLang="zh-CN" dirty="0"/>
              </a:p>
              <a:p>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r>
                      <a:rPr lang="zh-CN" altLang="en-US" i="1">
                        <a:latin typeface="Cambria Math" panose="02040503050406030204" pitchFamily="18" charset="0"/>
                      </a:rPr>
                      <m:t>𝜆</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𝑒</m:t>
                        </m:r>
                      </m:num>
                      <m:den>
                        <m:r>
                          <a:rPr lang="en-US" altLang="zh-CN" i="1">
                            <a:latin typeface="Cambria Math" panose="02040503050406030204" pitchFamily="18" charset="0"/>
                          </a:rPr>
                          <m:t>𝜕</m:t>
                        </m:r>
                        <m:r>
                          <a:rPr lang="en-US" altLang="zh-CN" i="1">
                            <a:latin typeface="Cambria Math" panose="02040503050406030204" pitchFamily="18" charset="0"/>
                          </a:rPr>
                          <m:t>𝑉</m:t>
                        </m:r>
                      </m:den>
                    </m:f>
                  </m:oMath>
                </a14:m>
                <a:endParaRPr lang="en-US" altLang="zh-CN" dirty="0"/>
              </a:p>
              <a:p>
                <a14:m>
                  <m:oMath xmlns:m="http://schemas.openxmlformats.org/officeDocument/2006/math">
                    <m:r>
                      <a:rPr lang="en-US" altLang="zh-CN" i="1">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zh-CN" altLang="en-US" i="1" smtClean="0">
                        <a:latin typeface="Cambria Math" panose="02040503050406030204" pitchFamily="18" charset="0"/>
                      </a:rPr>
                      <m:t>𝜆</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𝑒</m:t>
                        </m:r>
                      </m:num>
                      <m:den>
                        <m:r>
                          <a:rPr lang="en-US" altLang="zh-CN" i="1">
                            <a:latin typeface="Cambria Math" panose="02040503050406030204" pitchFamily="18" charset="0"/>
                          </a:rPr>
                          <m:t>𝜕</m:t>
                        </m:r>
                        <m:r>
                          <a:rPr lang="en-US" altLang="zh-CN" i="1">
                            <a:latin typeface="Cambria Math" panose="02040503050406030204" pitchFamily="18" charset="0"/>
                          </a:rPr>
                          <m:t>𝑊</m:t>
                        </m:r>
                      </m:den>
                    </m:f>
                  </m:oMath>
                </a14:m>
                <a:endParaRPr lang="en-US" altLang="zh-CN" dirty="0"/>
              </a:p>
              <a:p>
                <a:pPr marL="0" indent="0">
                  <a:buNone/>
                </a:pPr>
                <a:endParaRPr lang="zh-CN" altLang="en-US" dirty="0"/>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xfrm>
                <a:off x="2137483" y="355600"/>
                <a:ext cx="6835067" cy="6441200"/>
              </a:xfrm>
              <a:blipFill rotWithShape="0">
                <a:blip r:embed="rId2"/>
                <a:stretch>
                  <a:fillRect l="-1249" t="-1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448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FNN</a:t>
            </a:r>
          </a:p>
          <a:p>
            <a:r>
              <a:rPr lang="zh-CN" altLang="en-US" dirty="0"/>
              <a:t>训练流程</a:t>
            </a:r>
          </a:p>
        </p:txBody>
      </p:sp>
      <mc:AlternateContent xmlns:mc="http://schemas.openxmlformats.org/markup-compatibility/2006" xmlns:a14="http://schemas.microsoft.com/office/drawing/2010/main">
        <mc:Choice Requires="a14">
          <p:sp>
            <p:nvSpPr>
              <p:cNvPr id="4" name="矩形 3"/>
              <p:cNvSpPr/>
              <p:nvPr/>
            </p:nvSpPr>
            <p:spPr>
              <a:xfrm>
                <a:off x="2135307" y="3170149"/>
                <a:ext cx="1365013" cy="63520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幼圆" panose="02010509060101010101" pitchFamily="49" charset="-122"/>
                    <a:ea typeface="幼圆" panose="02010509060101010101" pitchFamily="49" charset="-122"/>
                  </a:rPr>
                  <a:t>随机产生</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𝑊</m:t>
                    </m:r>
                    <m:r>
                      <a:rPr lang="en-US" altLang="zh-CN" sz="2000" b="0" i="1" spc="200" smtClean="0">
                        <a:latin typeface="Cambria Math" panose="02040503050406030204" pitchFamily="18" charset="0"/>
                        <a:ea typeface="幼圆" panose="02010509060101010101" pitchFamily="49" charset="-122"/>
                      </a:rPr>
                      <m:t>,</m:t>
                    </m:r>
                    <m:r>
                      <a:rPr lang="en-US" altLang="zh-CN" sz="2000" b="0" i="1" spc="200" smtClean="0">
                        <a:latin typeface="Cambria Math" panose="02040503050406030204" pitchFamily="18" charset="0"/>
                        <a:ea typeface="幼圆" panose="02010509060101010101" pitchFamily="49" charset="-122"/>
                      </a:rPr>
                      <m:t>𝑉</m:t>
                    </m:r>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135307" y="3170149"/>
                <a:ext cx="1365013" cy="635207"/>
              </a:xfrm>
              <a:prstGeom prst="rect">
                <a:avLst/>
              </a:prstGeom>
              <a:blipFill rotWithShape="0">
                <a:blip r:embed="rId2"/>
                <a:stretch>
                  <a:fillRect l="-2232" t="-10577" r="-2232" b="-384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896153" y="3170150"/>
                <a:ext cx="1762046" cy="63520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幼圆" panose="02010509060101010101" pitchFamily="49" charset="-122"/>
                    <a:ea typeface="幼圆" panose="02010509060101010101" pitchFamily="49" charset="-122"/>
                  </a:rPr>
                  <a:t>根据</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𝑋</m:t>
                    </m:r>
                    <m:r>
                      <a:rPr lang="en-US" altLang="zh-CN" sz="2000" b="0" i="1"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𝑊</m:t>
                    </m:r>
                    <m:r>
                      <a:rPr lang="en-US" altLang="zh-CN" sz="2000" b="0" i="1"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𝑉</m:t>
                    </m:r>
                  </m:oMath>
                </a14:m>
                <a:endParaRPr lang="en-US" altLang="zh-CN" sz="2000" spc="200" dirty="0">
                  <a:latin typeface="幼圆" panose="02010509060101010101" pitchFamily="49" charset="-122"/>
                  <a:ea typeface="幼圆" panose="02010509060101010101" pitchFamily="49" charset="-122"/>
                </a:endParaRPr>
              </a:p>
              <a:p>
                <a:pPr algn="ctr"/>
                <a:r>
                  <a:rPr lang="zh-CN" altLang="en-US" sz="2000" spc="200" dirty="0">
                    <a:latin typeface="幼圆" panose="02010509060101010101" pitchFamily="49" charset="-122"/>
                    <a:ea typeface="幼圆" panose="02010509060101010101" pitchFamily="49" charset="-122"/>
                  </a:rPr>
                  <a:t>计算</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𝑌</m:t>
                    </m:r>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3896153" y="3170150"/>
                <a:ext cx="1762046" cy="635207"/>
              </a:xfrm>
              <a:prstGeom prst="rect">
                <a:avLst/>
              </a:prstGeom>
              <a:blipFill rotWithShape="0">
                <a:blip r:embed="rId3"/>
                <a:stretch>
                  <a:fillRect l="-2768" t="-12500" b="-2115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054032" y="3170149"/>
                <a:ext cx="1525097" cy="63520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幼圆" panose="02010509060101010101" pitchFamily="49" charset="-122"/>
                    <a:ea typeface="幼圆" panose="02010509060101010101" pitchFamily="49" charset="-122"/>
                  </a:rPr>
                  <a:t>计算</a:t>
                </a:r>
                <a14:m>
                  <m:oMath xmlns:m="http://schemas.openxmlformats.org/officeDocument/2006/math">
                    <m:r>
                      <a:rPr lang="en-US" altLang="zh-CN" sz="2000" b="0" i="0" smtClean="0">
                        <a:latin typeface="Cambria Math" panose="02040503050406030204" pitchFamily="18" charset="0"/>
                      </a:rPr>
                      <m:t> </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𝑒</m:t>
                        </m:r>
                      </m:num>
                      <m:den>
                        <m:r>
                          <a:rPr lang="en-US" altLang="zh-CN" sz="2000" i="1">
                            <a:latin typeface="Cambria Math" panose="02040503050406030204" pitchFamily="18" charset="0"/>
                          </a:rPr>
                          <m:t>𝜕</m:t>
                        </m:r>
                        <m:r>
                          <a:rPr lang="en-US" altLang="zh-CN" sz="2000" i="1">
                            <a:latin typeface="Cambria Math" panose="02040503050406030204" pitchFamily="18" charset="0"/>
                          </a:rPr>
                          <m:t>𝑊</m:t>
                        </m:r>
                      </m:den>
                    </m:f>
                    <m:r>
                      <a:rPr lang="en-US" altLang="zh-CN" sz="2000" b="0" i="1" smtClean="0">
                        <a:latin typeface="Cambria Math" panose="02040503050406030204" pitchFamily="18" charset="0"/>
                      </a:rPr>
                      <m:t>,</m:t>
                    </m:r>
                    <m:r>
                      <a:rPr lang="en-US" altLang="zh-CN" sz="2000" b="0" i="0" smtClean="0">
                        <a:latin typeface="Cambria Math" panose="02040503050406030204" pitchFamily="18" charset="0"/>
                      </a:rPr>
                      <m:t> </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𝑒</m:t>
                        </m:r>
                      </m:num>
                      <m:den>
                        <m:r>
                          <a:rPr lang="en-US" altLang="zh-CN" sz="2000" i="1">
                            <a:latin typeface="Cambria Math" panose="02040503050406030204" pitchFamily="18" charset="0"/>
                          </a:rPr>
                          <m:t>𝜕</m:t>
                        </m:r>
                        <m:r>
                          <a:rPr lang="en-US" altLang="zh-CN" sz="2000" b="0" i="1" smtClean="0">
                            <a:latin typeface="Cambria Math" panose="02040503050406030204" pitchFamily="18" charset="0"/>
                          </a:rPr>
                          <m:t>𝑉</m:t>
                        </m:r>
                      </m:den>
                    </m:f>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6054032" y="3170149"/>
                <a:ext cx="1525097" cy="635207"/>
              </a:xfrm>
              <a:prstGeom prst="rect">
                <a:avLst/>
              </a:prstGeom>
              <a:blipFill rotWithShape="0">
                <a:blip r:embed="rId4"/>
                <a:stretch>
                  <a:fillRect l="-24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974961" y="3170149"/>
                <a:ext cx="977243" cy="63520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幼圆" panose="02010509060101010101" pitchFamily="49" charset="-122"/>
                    <a:ea typeface="幼圆" panose="02010509060101010101" pitchFamily="49" charset="-122"/>
                  </a:rPr>
                  <a:t>更新</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𝑊</m:t>
                    </m:r>
                    <m:r>
                      <a:rPr lang="en-US" altLang="zh-CN" sz="2000" b="0" i="1" spc="200" smtClean="0">
                        <a:latin typeface="Cambria Math" panose="02040503050406030204" pitchFamily="18" charset="0"/>
                        <a:ea typeface="幼圆" panose="02010509060101010101" pitchFamily="49" charset="-122"/>
                      </a:rPr>
                      <m:t>,</m:t>
                    </m:r>
                    <m:r>
                      <a:rPr lang="en-US" altLang="zh-CN" sz="2000" b="0" i="1" spc="200" smtClean="0">
                        <a:latin typeface="Cambria Math" panose="02040503050406030204" pitchFamily="18" charset="0"/>
                        <a:ea typeface="幼圆" panose="02010509060101010101" pitchFamily="49" charset="-122"/>
                      </a:rPr>
                      <m:t>𝑉</m:t>
                    </m:r>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974961" y="3170149"/>
                <a:ext cx="977243" cy="635207"/>
              </a:xfrm>
              <a:prstGeom prst="rect">
                <a:avLst/>
              </a:prstGeom>
              <a:blipFill rotWithShape="0">
                <a:blip r:embed="rId5"/>
                <a:stretch>
                  <a:fillRect t="-10577" b="-3846"/>
                </a:stretch>
              </a:blipFill>
              <a:ln>
                <a:noFill/>
              </a:ln>
            </p:spPr>
            <p:txBody>
              <a:bodyPr/>
              <a:lstStyle/>
              <a:p>
                <a:r>
                  <a:rPr lang="zh-CN" altLang="en-US">
                    <a:noFill/>
                  </a:rPr>
                  <a:t> </a:t>
                </a:r>
              </a:p>
            </p:txBody>
          </p:sp>
        </mc:Fallback>
      </mc:AlternateContent>
      <p:cxnSp>
        <p:nvCxnSpPr>
          <p:cNvPr id="8" name="直接箭头连接符 7"/>
          <p:cNvCxnSpPr>
            <a:stCxn id="4" idx="3"/>
            <a:endCxn id="5" idx="1"/>
          </p:cNvCxnSpPr>
          <p:nvPr/>
        </p:nvCxnSpPr>
        <p:spPr>
          <a:xfrm>
            <a:off x="3500320" y="3487753"/>
            <a:ext cx="395833" cy="1"/>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3"/>
            <a:endCxn id="6" idx="1"/>
          </p:cNvCxnSpPr>
          <p:nvPr/>
        </p:nvCxnSpPr>
        <p:spPr>
          <a:xfrm flipV="1">
            <a:off x="5658199" y="3487753"/>
            <a:ext cx="395833" cy="1"/>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3"/>
            <a:endCxn id="7" idx="1"/>
          </p:cNvCxnSpPr>
          <p:nvPr/>
        </p:nvCxnSpPr>
        <p:spPr>
          <a:xfrm>
            <a:off x="7579129" y="3487753"/>
            <a:ext cx="395832"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0"/>
            <a:endCxn id="5" idx="0"/>
          </p:cNvCxnSpPr>
          <p:nvPr/>
        </p:nvCxnSpPr>
        <p:spPr>
          <a:xfrm rot="16200000" flipH="1" flipV="1">
            <a:off x="6620379" y="1326945"/>
            <a:ext cx="1" cy="3686407"/>
          </a:xfrm>
          <a:prstGeom prst="bentConnector3">
            <a:avLst>
              <a:gd name="adj1" fmla="val -22860000000"/>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150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用</a:t>
            </a:r>
            <a:r>
              <a:rPr lang="en-US" altLang="zh-CN" dirty="0"/>
              <a:t>FNN</a:t>
            </a:r>
          </a:p>
          <a:p>
            <a:r>
              <a:rPr lang="zh-CN" altLang="en-US"/>
              <a:t>进行分类</a:t>
            </a:r>
            <a:endParaRPr lang="zh-CN" altLang="en-US" dirty="0"/>
          </a:p>
        </p:txBody>
      </p:sp>
      <p:pic>
        <p:nvPicPr>
          <p:cNvPr id="3" name="图片 2"/>
          <p:cNvPicPr>
            <a:picLocks noChangeAspect="1"/>
          </p:cNvPicPr>
          <p:nvPr/>
        </p:nvPicPr>
        <p:blipFill>
          <a:blip r:embed="rId2"/>
          <a:stretch>
            <a:fillRect/>
          </a:stretch>
        </p:blipFill>
        <p:spPr>
          <a:xfrm>
            <a:off x="2225643" y="843434"/>
            <a:ext cx="5124713" cy="4508732"/>
          </a:xfrm>
          <a:prstGeom prst="rect">
            <a:avLst/>
          </a:prstGeom>
          <a:ln>
            <a:solidFill>
              <a:schemeClr val="tx1"/>
            </a:solidFill>
          </a:ln>
        </p:spPr>
      </p:pic>
      <p:sp>
        <p:nvSpPr>
          <p:cNvPr id="4" name="文本框 3"/>
          <p:cNvSpPr txBox="1"/>
          <p:nvPr/>
        </p:nvSpPr>
        <p:spPr>
          <a:xfrm>
            <a:off x="2088594" y="3755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r>
              <a:rPr lang="en-US" altLang="zh-CN" sz="2000" dirty="0">
                <a:solidFill>
                  <a:schemeClr val="accent5">
                    <a:lumMod val="75000"/>
                  </a:schemeClr>
                </a:solidFill>
                <a:latin typeface="幼圆" panose="02010509060101010101" pitchFamily="49" charset="-122"/>
                <a:ea typeface="幼圆" panose="02010509060101010101" pitchFamily="49" charset="-122"/>
              </a:rPr>
              <a:t>1</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7235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用</a:t>
            </a:r>
            <a:r>
              <a:rPr lang="en-US" altLang="zh-CN" dirty="0"/>
              <a:t>FNN</a:t>
            </a:r>
          </a:p>
          <a:p>
            <a:r>
              <a:rPr lang="zh-CN" altLang="en-US"/>
              <a:t>进行分类</a:t>
            </a:r>
            <a:endParaRPr lang="zh-CN" altLang="en-US" dirty="0"/>
          </a:p>
        </p:txBody>
      </p:sp>
      <p:sp>
        <p:nvSpPr>
          <p:cNvPr id="4" name="文本框 3"/>
          <p:cNvSpPr txBox="1"/>
          <p:nvPr/>
        </p:nvSpPr>
        <p:spPr>
          <a:xfrm>
            <a:off x="2088594" y="3755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r>
              <a:rPr lang="en-US" altLang="zh-CN" sz="2000" dirty="0">
                <a:solidFill>
                  <a:schemeClr val="accent5">
                    <a:lumMod val="75000"/>
                  </a:schemeClr>
                </a:solidFill>
                <a:latin typeface="幼圆" panose="02010509060101010101" pitchFamily="49" charset="-122"/>
                <a:ea typeface="幼圆" panose="02010509060101010101" pitchFamily="49" charset="-122"/>
              </a:rPr>
              <a:t>2</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2"/>
          <a:stretch>
            <a:fillRect/>
          </a:stretch>
        </p:blipFill>
        <p:spPr>
          <a:xfrm>
            <a:off x="2225240" y="840424"/>
            <a:ext cx="5226319" cy="3003704"/>
          </a:xfrm>
          <a:prstGeom prst="rect">
            <a:avLst/>
          </a:prstGeom>
          <a:ln>
            <a:solidFill>
              <a:schemeClr val="tx1"/>
            </a:solidFill>
          </a:ln>
        </p:spPr>
      </p:pic>
      <p:sp>
        <p:nvSpPr>
          <p:cNvPr id="6" name="文本框 5"/>
          <p:cNvSpPr txBox="1"/>
          <p:nvPr/>
        </p:nvSpPr>
        <p:spPr>
          <a:xfrm>
            <a:off x="2088594" y="39263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输出</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345" t="6055" r="8695" b="5996"/>
          <a:stretch/>
        </p:blipFill>
        <p:spPr>
          <a:xfrm>
            <a:off x="3174548" y="4046393"/>
            <a:ext cx="3207585" cy="2520000"/>
          </a:xfrm>
          <a:prstGeom prst="rect">
            <a:avLst/>
          </a:prstGeom>
          <a:ln>
            <a:noFill/>
          </a:ln>
        </p:spPr>
      </p:pic>
    </p:spTree>
    <p:extLst>
      <p:ext uri="{BB962C8B-B14F-4D97-AF65-F5344CB8AC3E}">
        <p14:creationId xmlns:p14="http://schemas.microsoft.com/office/powerpoint/2010/main" val="2925936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用</a:t>
            </a:r>
            <a:r>
              <a:rPr lang="en-US" altLang="zh-CN" dirty="0"/>
              <a:t>FNN</a:t>
            </a:r>
          </a:p>
          <a:p>
            <a:r>
              <a:rPr lang="zh-CN" altLang="en-US" dirty="0"/>
              <a:t>进行回归</a:t>
            </a:r>
          </a:p>
        </p:txBody>
      </p:sp>
      <p:sp>
        <p:nvSpPr>
          <p:cNvPr id="4" name="文本框 3"/>
          <p:cNvSpPr txBox="1"/>
          <p:nvPr/>
        </p:nvSpPr>
        <p:spPr>
          <a:xfrm>
            <a:off x="2088594" y="3755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r>
              <a:rPr lang="en-US" altLang="zh-CN" sz="2000" dirty="0">
                <a:solidFill>
                  <a:schemeClr val="accent5">
                    <a:lumMod val="75000"/>
                  </a:schemeClr>
                </a:solidFill>
                <a:latin typeface="幼圆" panose="02010509060101010101" pitchFamily="49" charset="-122"/>
                <a:ea typeface="幼圆" panose="02010509060101010101" pitchFamily="49" charset="-122"/>
              </a:rPr>
              <a:t>1</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2"/>
          <a:stretch>
            <a:fillRect/>
          </a:stretch>
        </p:blipFill>
        <p:spPr>
          <a:xfrm>
            <a:off x="2216877" y="870535"/>
            <a:ext cx="5747045" cy="4483330"/>
          </a:xfrm>
          <a:prstGeom prst="rect">
            <a:avLst/>
          </a:prstGeom>
          <a:ln>
            <a:solidFill>
              <a:schemeClr val="tx1"/>
            </a:solidFill>
          </a:ln>
        </p:spPr>
      </p:pic>
    </p:spTree>
    <p:extLst>
      <p:ext uri="{BB962C8B-B14F-4D97-AF65-F5344CB8AC3E}">
        <p14:creationId xmlns:p14="http://schemas.microsoft.com/office/powerpoint/2010/main" val="221519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用</a:t>
            </a:r>
            <a:r>
              <a:rPr lang="en-US" altLang="zh-CN" dirty="0"/>
              <a:t>FNN</a:t>
            </a:r>
          </a:p>
          <a:p>
            <a:r>
              <a:rPr lang="zh-CN" altLang="en-US" dirty="0"/>
              <a:t>进行回归</a:t>
            </a:r>
          </a:p>
        </p:txBody>
      </p:sp>
      <p:sp>
        <p:nvSpPr>
          <p:cNvPr id="4" name="文本框 3"/>
          <p:cNvSpPr txBox="1"/>
          <p:nvPr/>
        </p:nvSpPr>
        <p:spPr>
          <a:xfrm>
            <a:off x="2088594" y="3755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r>
              <a:rPr lang="en-US" altLang="zh-CN" sz="2000" dirty="0">
                <a:solidFill>
                  <a:schemeClr val="accent5">
                    <a:lumMod val="75000"/>
                  </a:schemeClr>
                </a:solidFill>
                <a:latin typeface="幼圆" panose="02010509060101010101" pitchFamily="49" charset="-122"/>
                <a:ea typeface="幼圆" panose="02010509060101010101" pitchFamily="49" charset="-122"/>
              </a:rPr>
              <a:t>2</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2"/>
          <a:stretch>
            <a:fillRect/>
          </a:stretch>
        </p:blipFill>
        <p:spPr>
          <a:xfrm>
            <a:off x="2209993" y="890796"/>
            <a:ext cx="3168813" cy="2095608"/>
          </a:xfrm>
          <a:prstGeom prst="rect">
            <a:avLst/>
          </a:prstGeom>
          <a:ln>
            <a:solidFill>
              <a:schemeClr val="tx1"/>
            </a:solidFill>
          </a:ln>
        </p:spPr>
      </p:pic>
      <p:sp>
        <p:nvSpPr>
          <p:cNvPr id="6" name="文本框 5"/>
          <p:cNvSpPr txBox="1"/>
          <p:nvPr/>
        </p:nvSpPr>
        <p:spPr>
          <a:xfrm>
            <a:off x="2088594" y="35159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输出</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8605" t="6175" r="8514" b="5756"/>
          <a:stretch/>
        </p:blipFill>
        <p:spPr>
          <a:xfrm>
            <a:off x="2901600" y="3635999"/>
            <a:ext cx="3162016" cy="2520000"/>
          </a:xfrm>
          <a:prstGeom prst="rect">
            <a:avLst/>
          </a:prstGeom>
        </p:spPr>
      </p:pic>
    </p:spTree>
    <p:extLst>
      <p:ext uri="{BB962C8B-B14F-4D97-AF65-F5344CB8AC3E}">
        <p14:creationId xmlns:p14="http://schemas.microsoft.com/office/powerpoint/2010/main" val="328523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偏置</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p:txBody>
              <a:bodyPr/>
              <a:lstStyle/>
              <a:p>
                <a:r>
                  <a:rPr lang="zh-CN" altLang="en-US" dirty="0"/>
                  <a:t>为输入层和隐层加上偏置，能够增强拟合能力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zh-CN" altLang="en-US" i="1">
                        <a:latin typeface="Cambria Math" panose="02040503050406030204" pitchFamily="18" charset="0"/>
                      </a:rPr>
                      <m:t>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r>
                              <a:rPr lang="en-US" altLang="zh-CN" b="0" i="1" smtClean="0">
                                <a:latin typeface="Cambria Math" panose="02040503050406030204" pitchFamily="18" charset="0"/>
                              </a:rPr>
                              <m:t>𝑖</m:t>
                            </m:r>
                          </m:sub>
                        </m:sSub>
                      </m:e>
                    </m:d>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0</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3</m:t>
                        </m:r>
                        <m:r>
                          <a:rPr lang="en-US" altLang="zh-CN" b="0" i="1" smtClean="0">
                            <a:latin typeface="Cambria Math" panose="02040503050406030204" pitchFamily="18" charset="0"/>
                          </a:rPr>
                          <m:t>𝑖</m:t>
                        </m:r>
                      </m:sub>
                    </m:sSub>
                  </m:oMath>
                </a14:m>
                <a:endParaRPr lang="en-US" altLang="zh-CN" dirty="0"/>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blipFill>
                <a:blip r:embed="rId2"/>
                <a:stretch>
                  <a:fillRect l="-1249" t="-1107"/>
                </a:stretch>
              </a:blipFill>
            </p:spPr>
            <p:txBody>
              <a:bodyPr/>
              <a:lstStyle/>
              <a:p>
                <a:r>
                  <a:rPr lang="zh-CN" altLang="en-US">
                    <a:noFill/>
                  </a:rPr>
                  <a:t> </a:t>
                </a:r>
              </a:p>
            </p:txBody>
          </p:sp>
        </mc:Fallback>
      </mc:AlternateContent>
      <p:cxnSp>
        <p:nvCxnSpPr>
          <p:cNvPr id="4" name="直接箭头连接符 3"/>
          <p:cNvCxnSpPr>
            <a:endCxn id="12" idx="2"/>
          </p:cNvCxnSpPr>
          <p:nvPr/>
        </p:nvCxnSpPr>
        <p:spPr>
          <a:xfrm>
            <a:off x="3044762" y="3176105"/>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044762" y="4273419"/>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4024799" y="2697350"/>
            <a:ext cx="1026813" cy="47875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4024798" y="3841620"/>
            <a:ext cx="1026814" cy="43628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024798" y="3176040"/>
            <a:ext cx="1026814" cy="37549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22" idx="3"/>
          </p:cNvCxnSpPr>
          <p:nvPr/>
        </p:nvCxnSpPr>
        <p:spPr>
          <a:xfrm flipV="1">
            <a:off x="4024798" y="2827181"/>
            <a:ext cx="1098208" cy="144505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24" idx="1"/>
          </p:cNvCxnSpPr>
          <p:nvPr/>
        </p:nvCxnSpPr>
        <p:spPr>
          <a:xfrm>
            <a:off x="4029177" y="3176040"/>
            <a:ext cx="1093827" cy="1363875"/>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026830" y="4272233"/>
            <a:ext cx="1011624" cy="4044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椭圆 11"/>
              <p:cNvSpPr/>
              <p:nvPr/>
            </p:nvSpPr>
            <p:spPr>
              <a:xfrm>
                <a:off x="3649367" y="2800672"/>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𝑥</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3649367" y="2800672"/>
                <a:ext cx="750865" cy="750865"/>
              </a:xfrm>
              <a:prstGeom prst="ellipse">
                <a:avLst/>
              </a:prstGeom>
              <a:blipFill rotWithShape="0">
                <a:blip r:embed="rId3"/>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3649367" y="3897987"/>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𝑥</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13" name="椭圆 12"/>
              <p:cNvSpPr>
                <a:spLocks noRot="1" noChangeAspect="1" noMove="1" noResize="1" noEditPoints="1" noAdjustHandles="1" noChangeArrowheads="1" noChangeShapeType="1" noTextEdit="1"/>
              </p:cNvSpPr>
              <p:nvPr/>
            </p:nvSpPr>
            <p:spPr>
              <a:xfrm>
                <a:off x="3649367" y="3897987"/>
                <a:ext cx="750865" cy="750865"/>
              </a:xfrm>
              <a:prstGeom prst="ellipse">
                <a:avLst/>
              </a:prstGeom>
              <a:blipFill rotWithShape="0">
                <a:blip r:embed="rId4"/>
                <a:stretch>
                  <a:fillRect/>
                </a:stretch>
              </a:blipFill>
              <a:ln>
                <a:solidFill>
                  <a:srgbClr val="2F5597"/>
                </a:solidFill>
              </a:ln>
            </p:spPr>
            <p:txBody>
              <a:bodyPr/>
              <a:lstStyle/>
              <a:p>
                <a:r>
                  <a:rPr lang="zh-CN" altLang="en-US">
                    <a:noFill/>
                  </a:rPr>
                  <a:t> </a:t>
                </a:r>
              </a:p>
            </p:txBody>
          </p:sp>
        </mc:Fallback>
      </mc:AlternateContent>
      <p:cxnSp>
        <p:nvCxnSpPr>
          <p:cNvPr id="14" name="直接箭头连接符 13"/>
          <p:cNvCxnSpPr/>
          <p:nvPr/>
        </p:nvCxnSpPr>
        <p:spPr>
          <a:xfrm>
            <a:off x="5386156" y="2560991"/>
            <a:ext cx="1087433" cy="4877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205109" y="3176040"/>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205109" y="4268323"/>
            <a:ext cx="604605" cy="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383539" y="3668426"/>
            <a:ext cx="1090050" cy="47799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394967" y="4419291"/>
            <a:ext cx="1078622" cy="38609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373491" y="3295224"/>
            <a:ext cx="1100098" cy="374790"/>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26" idx="1"/>
          </p:cNvCxnSpPr>
          <p:nvPr/>
        </p:nvCxnSpPr>
        <p:spPr>
          <a:xfrm>
            <a:off x="5394967" y="2560991"/>
            <a:ext cx="1169239" cy="1446958"/>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25" idx="3"/>
          </p:cNvCxnSpPr>
          <p:nvPr/>
        </p:nvCxnSpPr>
        <p:spPr>
          <a:xfrm flipV="1">
            <a:off x="5389152" y="3441574"/>
            <a:ext cx="1175054" cy="1367981"/>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椭圆 21"/>
              <p:cNvSpPr/>
              <p:nvPr/>
            </p:nvSpPr>
            <p:spPr>
              <a:xfrm>
                <a:off x="5013044" y="2186278"/>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22" name="椭圆 21"/>
              <p:cNvSpPr>
                <a:spLocks noRot="1" noChangeAspect="1" noMove="1" noResize="1" noEditPoints="1" noAdjustHandles="1" noChangeArrowheads="1" noChangeShapeType="1" noTextEdit="1"/>
              </p:cNvSpPr>
              <p:nvPr/>
            </p:nvSpPr>
            <p:spPr>
              <a:xfrm>
                <a:off x="5013044" y="2186278"/>
                <a:ext cx="750865" cy="750865"/>
              </a:xfrm>
              <a:prstGeom prst="ellipse">
                <a:avLst/>
              </a:prstGeom>
              <a:blipFill rotWithShape="0">
                <a:blip r:embed="rId5"/>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5013042" y="3308115"/>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23" name="椭圆 22"/>
              <p:cNvSpPr>
                <a:spLocks noRot="1" noChangeAspect="1" noMove="1" noResize="1" noEditPoints="1" noAdjustHandles="1" noChangeArrowheads="1" noChangeShapeType="1" noTextEdit="1"/>
              </p:cNvSpPr>
              <p:nvPr/>
            </p:nvSpPr>
            <p:spPr>
              <a:xfrm>
                <a:off x="5013042" y="3308115"/>
                <a:ext cx="750865" cy="750865"/>
              </a:xfrm>
              <a:prstGeom prst="ellipse">
                <a:avLst/>
              </a:prstGeom>
              <a:blipFill rotWithShape="0">
                <a:blip r:embed="rId6"/>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椭圆 23"/>
              <p:cNvSpPr/>
              <p:nvPr/>
            </p:nvSpPr>
            <p:spPr>
              <a:xfrm>
                <a:off x="5013042" y="4429953"/>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h</m:t>
                          </m:r>
                        </m:e>
                        <m:sub>
                          <m:r>
                            <a:rPr lang="en-US" altLang="zh-CN" sz="2800" b="0" i="1" smtClean="0">
                              <a:solidFill>
                                <a:srgbClr val="2F5597"/>
                              </a:solidFill>
                              <a:latin typeface="Cambria Math" panose="02040503050406030204" pitchFamily="18" charset="0"/>
                            </a:rPr>
                            <m:t>3</m:t>
                          </m:r>
                        </m:sub>
                      </m:sSub>
                    </m:oMath>
                  </m:oMathPara>
                </a14:m>
                <a:endParaRPr lang="zh-CN" altLang="en-US" sz="2800" dirty="0">
                  <a:solidFill>
                    <a:srgbClr val="2F5597"/>
                  </a:solidFill>
                </a:endParaRPr>
              </a:p>
            </p:txBody>
          </p:sp>
        </mc:Choice>
        <mc:Fallback xmlns="">
          <p:sp>
            <p:nvSpPr>
              <p:cNvPr id="24" name="椭圆 23"/>
              <p:cNvSpPr>
                <a:spLocks noRot="1" noChangeAspect="1" noMove="1" noResize="1" noEditPoints="1" noAdjustHandles="1" noChangeArrowheads="1" noChangeShapeType="1" noTextEdit="1"/>
              </p:cNvSpPr>
              <p:nvPr/>
            </p:nvSpPr>
            <p:spPr>
              <a:xfrm>
                <a:off x="5013042" y="4429953"/>
                <a:ext cx="750865" cy="750865"/>
              </a:xfrm>
              <a:prstGeom prst="ellipse">
                <a:avLst/>
              </a:prstGeom>
              <a:blipFill rotWithShape="0">
                <a:blip r:embed="rId7"/>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p:cNvSpPr/>
              <p:nvPr/>
            </p:nvSpPr>
            <p:spPr>
              <a:xfrm>
                <a:off x="6454244" y="2800671"/>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𝑦</m:t>
                          </m:r>
                        </m:e>
                        <m:sub>
                          <m:r>
                            <a:rPr lang="en-US" altLang="zh-CN" sz="2800" b="0" i="1" smtClean="0">
                              <a:solidFill>
                                <a:srgbClr val="2F5597"/>
                              </a:solidFill>
                              <a:latin typeface="Cambria Math" panose="02040503050406030204" pitchFamily="18" charset="0"/>
                            </a:rPr>
                            <m:t>1</m:t>
                          </m:r>
                        </m:sub>
                      </m:sSub>
                    </m:oMath>
                  </m:oMathPara>
                </a14:m>
                <a:endParaRPr lang="zh-CN" altLang="en-US" sz="2800" dirty="0">
                  <a:solidFill>
                    <a:srgbClr val="2F5597"/>
                  </a:solidFill>
                </a:endParaRPr>
              </a:p>
            </p:txBody>
          </p:sp>
        </mc:Choice>
        <mc:Fallback xmlns="">
          <p:sp>
            <p:nvSpPr>
              <p:cNvPr id="25" name="椭圆 24"/>
              <p:cNvSpPr>
                <a:spLocks noRot="1" noChangeAspect="1" noMove="1" noResize="1" noEditPoints="1" noAdjustHandles="1" noChangeArrowheads="1" noChangeShapeType="1" noTextEdit="1"/>
              </p:cNvSpPr>
              <p:nvPr/>
            </p:nvSpPr>
            <p:spPr>
              <a:xfrm>
                <a:off x="6454244" y="2800671"/>
                <a:ext cx="750865" cy="750865"/>
              </a:xfrm>
              <a:prstGeom prst="ellipse">
                <a:avLst/>
              </a:prstGeom>
              <a:blipFill rotWithShape="0">
                <a:blip r:embed="rId8"/>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p:cNvSpPr/>
              <p:nvPr/>
            </p:nvSpPr>
            <p:spPr>
              <a:xfrm>
                <a:off x="6454244" y="3897987"/>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rgbClr val="2F5597"/>
                              </a:solidFill>
                              <a:latin typeface="Cambria Math" panose="02040503050406030204" pitchFamily="18" charset="0"/>
                            </a:rPr>
                          </m:ctrlPr>
                        </m:sSubPr>
                        <m:e>
                          <m:r>
                            <a:rPr lang="en-US" altLang="zh-CN" sz="2800" b="0" i="1" smtClean="0">
                              <a:solidFill>
                                <a:srgbClr val="2F5597"/>
                              </a:solidFill>
                              <a:latin typeface="Cambria Math" panose="02040503050406030204" pitchFamily="18" charset="0"/>
                            </a:rPr>
                            <m:t>𝑦</m:t>
                          </m:r>
                        </m:e>
                        <m:sub>
                          <m:r>
                            <a:rPr lang="en-US" altLang="zh-CN" sz="2800" b="0" i="1" smtClean="0">
                              <a:solidFill>
                                <a:srgbClr val="2F5597"/>
                              </a:solidFill>
                              <a:latin typeface="Cambria Math" panose="02040503050406030204" pitchFamily="18" charset="0"/>
                            </a:rPr>
                            <m:t>2</m:t>
                          </m:r>
                        </m:sub>
                      </m:sSub>
                    </m:oMath>
                  </m:oMathPara>
                </a14:m>
                <a:endParaRPr lang="zh-CN" altLang="en-US" sz="2800" dirty="0">
                  <a:solidFill>
                    <a:srgbClr val="2F5597"/>
                  </a:solidFill>
                </a:endParaRPr>
              </a:p>
            </p:txBody>
          </p:sp>
        </mc:Choice>
        <mc:Fallback xmlns="">
          <p:sp>
            <p:nvSpPr>
              <p:cNvPr id="26" name="椭圆 25"/>
              <p:cNvSpPr>
                <a:spLocks noRot="1" noChangeAspect="1" noMove="1" noResize="1" noEditPoints="1" noAdjustHandles="1" noChangeArrowheads="1" noChangeShapeType="1" noTextEdit="1"/>
              </p:cNvSpPr>
              <p:nvPr/>
            </p:nvSpPr>
            <p:spPr>
              <a:xfrm>
                <a:off x="6454244" y="3897987"/>
                <a:ext cx="750865" cy="750865"/>
              </a:xfrm>
              <a:prstGeom prst="ellipse">
                <a:avLst/>
              </a:prstGeom>
              <a:blipFill rotWithShape="0">
                <a:blip r:embed="rId9"/>
                <a:stretch>
                  <a:fillRect/>
                </a:stretch>
              </a:blipFill>
              <a:ln>
                <a:solidFill>
                  <a:srgbClr val="2F559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299078" y="2525772"/>
                <a:ext cx="599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𝑤</m:t>
                          </m:r>
                        </m:e>
                        <m:sub>
                          <m:r>
                            <a:rPr lang="en-US" altLang="zh-CN" b="0" i="1" smtClean="0">
                              <a:solidFill>
                                <a:srgbClr val="2F5597"/>
                              </a:solidFill>
                              <a:latin typeface="Cambria Math" panose="02040503050406030204" pitchFamily="18" charset="0"/>
                            </a:rPr>
                            <m:t>11</m:t>
                          </m:r>
                        </m:sub>
                      </m:sSub>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4299078" y="2525772"/>
                <a:ext cx="599588"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322837" y="4450557"/>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𝑤</m:t>
                          </m:r>
                        </m:e>
                        <m:sub>
                          <m:r>
                            <a:rPr lang="en-US" altLang="zh-CN" b="0" i="1" smtClean="0">
                              <a:solidFill>
                                <a:srgbClr val="2F5597"/>
                              </a:solidFill>
                              <a:latin typeface="Cambria Math" panose="02040503050406030204" pitchFamily="18" charset="0"/>
                            </a:rPr>
                            <m:t>23</m:t>
                          </m:r>
                        </m:sub>
                      </m:sSub>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4322837" y="4450557"/>
                <a:ext cx="604909"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874001" y="2525772"/>
                <a:ext cx="560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𝑣</m:t>
                          </m:r>
                        </m:e>
                        <m:sub>
                          <m:r>
                            <a:rPr lang="en-US" altLang="zh-CN" b="0" i="1" smtClean="0">
                              <a:solidFill>
                                <a:srgbClr val="2F5597"/>
                              </a:solidFill>
                              <a:latin typeface="Cambria Math" panose="02040503050406030204" pitchFamily="18" charset="0"/>
                            </a:rPr>
                            <m:t>11</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5874001" y="2525772"/>
                <a:ext cx="560153"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867763" y="4483589"/>
                <a:ext cx="565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2F5597"/>
                              </a:solidFill>
                              <a:latin typeface="Cambria Math" panose="02040503050406030204" pitchFamily="18" charset="0"/>
                            </a:rPr>
                          </m:ctrlPr>
                        </m:sSubPr>
                        <m:e>
                          <m:r>
                            <a:rPr lang="en-US" altLang="zh-CN" b="0" i="1" smtClean="0">
                              <a:solidFill>
                                <a:srgbClr val="2F5597"/>
                              </a:solidFill>
                              <a:latin typeface="Cambria Math" panose="02040503050406030204" pitchFamily="18" charset="0"/>
                            </a:rPr>
                            <m:t>𝑣</m:t>
                          </m:r>
                        </m:e>
                        <m:sub>
                          <m:r>
                            <a:rPr lang="en-US" altLang="zh-CN" b="0" i="1" smtClean="0">
                              <a:solidFill>
                                <a:srgbClr val="2F5597"/>
                              </a:solidFill>
                              <a:latin typeface="Cambria Math" panose="02040503050406030204" pitchFamily="18" charset="0"/>
                            </a:rPr>
                            <m:t>32</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5867763" y="4483589"/>
                <a:ext cx="565476" cy="369332"/>
              </a:xfrm>
              <a:prstGeom prst="rect">
                <a:avLst/>
              </a:prstGeom>
              <a:blipFill rotWithShape="0">
                <a:blip r:embed="rId13"/>
                <a:stretch>
                  <a:fillRect/>
                </a:stretch>
              </a:blipFill>
            </p:spPr>
            <p:txBody>
              <a:bodyPr/>
              <a:lstStyle/>
              <a:p>
                <a:r>
                  <a:rPr lang="zh-CN" altLang="en-US">
                    <a:noFill/>
                  </a:rPr>
                  <a:t> </a:t>
                </a:r>
              </a:p>
            </p:txBody>
          </p:sp>
        </mc:Fallback>
      </mc:AlternateContent>
      <p:sp>
        <p:nvSpPr>
          <p:cNvPr id="31" name="文本框 30"/>
          <p:cNvSpPr txBox="1"/>
          <p:nvPr/>
        </p:nvSpPr>
        <p:spPr>
          <a:xfrm>
            <a:off x="3550664" y="833028"/>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输入层</a:t>
            </a:r>
          </a:p>
        </p:txBody>
      </p:sp>
      <p:sp>
        <p:nvSpPr>
          <p:cNvPr id="32" name="文本框 31"/>
          <p:cNvSpPr txBox="1"/>
          <p:nvPr/>
        </p:nvSpPr>
        <p:spPr>
          <a:xfrm>
            <a:off x="4927746" y="833028"/>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隐藏层</a:t>
            </a:r>
          </a:p>
        </p:txBody>
      </p:sp>
      <p:sp>
        <p:nvSpPr>
          <p:cNvPr id="33" name="文本框 32"/>
          <p:cNvSpPr txBox="1"/>
          <p:nvPr/>
        </p:nvSpPr>
        <p:spPr>
          <a:xfrm>
            <a:off x="6355542" y="833028"/>
            <a:ext cx="948267" cy="369332"/>
          </a:xfrm>
          <a:prstGeom prst="rect">
            <a:avLst/>
          </a:prstGeom>
          <a:noFill/>
        </p:spPr>
        <p:txBody>
          <a:bodyPr wrap="square" rtlCol="0">
            <a:spAutoFit/>
          </a:bodyPr>
          <a:lstStyle/>
          <a:p>
            <a:pPr algn="ctr"/>
            <a:r>
              <a:rPr lang="zh-CN" altLang="en-US" dirty="0">
                <a:solidFill>
                  <a:srgbClr val="2F5597"/>
                </a:solidFill>
                <a:latin typeface="微软雅黑" panose="020B0503020204020204" pitchFamily="34" charset="-122"/>
                <a:ea typeface="微软雅黑" panose="020B0503020204020204" pitchFamily="34" charset="-122"/>
              </a:rPr>
              <a:t>输出层</a:t>
            </a:r>
          </a:p>
        </p:txBody>
      </p:sp>
      <p:cxnSp>
        <p:nvCxnSpPr>
          <p:cNvPr id="36" name="直接箭头连接符 35"/>
          <p:cNvCxnSpPr/>
          <p:nvPr/>
        </p:nvCxnSpPr>
        <p:spPr>
          <a:xfrm>
            <a:off x="4008597" y="2115080"/>
            <a:ext cx="1029857" cy="32996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3" idx="1"/>
          </p:cNvCxnSpPr>
          <p:nvPr/>
        </p:nvCxnSpPr>
        <p:spPr>
          <a:xfrm>
            <a:off x="4007528" y="2104980"/>
            <a:ext cx="1115476" cy="1313097"/>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4013279" y="2105027"/>
            <a:ext cx="1213848" cy="2369412"/>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25" idx="1"/>
          </p:cNvCxnSpPr>
          <p:nvPr/>
        </p:nvCxnSpPr>
        <p:spPr>
          <a:xfrm>
            <a:off x="5371916" y="1628269"/>
            <a:ext cx="1192290" cy="1282364"/>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椭圆 33"/>
              <p:cNvSpPr/>
              <p:nvPr/>
            </p:nvSpPr>
            <p:spPr>
              <a:xfrm>
                <a:off x="3649367" y="1709991"/>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r>
                        <a:rPr lang="en-US" altLang="zh-CN" sz="2800" i="1" smtClean="0">
                          <a:solidFill>
                            <a:srgbClr val="2F5597"/>
                          </a:solidFill>
                          <a:latin typeface="Cambria Math" panose="02040503050406030204" pitchFamily="18" charset="0"/>
                        </a:rPr>
                        <m:t>1</m:t>
                      </m:r>
                    </m:oMath>
                  </m:oMathPara>
                </a14:m>
                <a:endParaRPr lang="zh-CN" altLang="en-US" sz="2800" dirty="0">
                  <a:solidFill>
                    <a:srgbClr val="2F5597"/>
                  </a:solidFill>
                </a:endParaRPr>
              </a:p>
            </p:txBody>
          </p:sp>
        </mc:Choice>
        <mc:Fallback xmlns="">
          <p:sp>
            <p:nvSpPr>
              <p:cNvPr id="34" name="椭圆 33"/>
              <p:cNvSpPr>
                <a:spLocks noRot="1" noChangeAspect="1" noMove="1" noResize="1" noEditPoints="1" noAdjustHandles="1" noChangeArrowheads="1" noChangeShapeType="1" noTextEdit="1"/>
              </p:cNvSpPr>
              <p:nvPr/>
            </p:nvSpPr>
            <p:spPr>
              <a:xfrm>
                <a:off x="3649367" y="1709991"/>
                <a:ext cx="750865" cy="750865"/>
              </a:xfrm>
              <a:prstGeom prst="ellipse">
                <a:avLst/>
              </a:prstGeom>
              <a:blipFill rotWithShape="0">
                <a:blip r:embed="rId14"/>
                <a:stretch>
                  <a:fillRect/>
                </a:stretch>
              </a:blipFill>
              <a:ln>
                <a:solidFill>
                  <a:srgbClr val="2F5597"/>
                </a:solidFill>
              </a:ln>
            </p:spPr>
            <p:txBody>
              <a:bodyPr/>
              <a:lstStyle/>
              <a:p>
                <a:r>
                  <a:rPr lang="zh-CN" altLang="en-US">
                    <a:noFill/>
                  </a:rPr>
                  <a:t> </a:t>
                </a:r>
              </a:p>
            </p:txBody>
          </p:sp>
        </mc:Fallback>
      </mc:AlternateContent>
      <p:cxnSp>
        <p:nvCxnSpPr>
          <p:cNvPr id="47" name="直接箭头连接符 46"/>
          <p:cNvCxnSpPr/>
          <p:nvPr/>
        </p:nvCxnSpPr>
        <p:spPr>
          <a:xfrm>
            <a:off x="5376808" y="1628269"/>
            <a:ext cx="1284491" cy="2314616"/>
          </a:xfrm>
          <a:prstGeom prst="straightConnector1">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椭圆 34"/>
              <p:cNvSpPr/>
              <p:nvPr/>
            </p:nvSpPr>
            <p:spPr>
              <a:xfrm>
                <a:off x="5008106" y="1255257"/>
                <a:ext cx="750865" cy="750865"/>
              </a:xfrm>
              <a:prstGeom prst="ellipse">
                <a:avLst/>
              </a:prstGeom>
              <a:solidFill>
                <a:schemeClr val="accent1">
                  <a:lumMod val="40000"/>
                  <a:lumOff val="60000"/>
                </a:schemeClr>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rtlCol="0" anchor="ctr"/>
              <a:lstStyle/>
              <a:p>
                <a:pPr algn="ctr"/>
                <a14:m>
                  <m:oMathPara xmlns:m="http://schemas.openxmlformats.org/officeDocument/2006/math">
                    <m:oMathParaPr>
                      <m:jc m:val="center"/>
                    </m:oMathParaPr>
                    <m:oMath xmlns:m="http://schemas.openxmlformats.org/officeDocument/2006/math">
                      <m:r>
                        <a:rPr lang="en-US" altLang="zh-CN" sz="2800" i="1" smtClean="0">
                          <a:solidFill>
                            <a:srgbClr val="2F5597"/>
                          </a:solidFill>
                          <a:latin typeface="Cambria Math" panose="02040503050406030204" pitchFamily="18" charset="0"/>
                        </a:rPr>
                        <m:t>1</m:t>
                      </m:r>
                    </m:oMath>
                  </m:oMathPara>
                </a14:m>
                <a:endParaRPr lang="zh-CN" altLang="en-US" sz="2800" dirty="0">
                  <a:solidFill>
                    <a:srgbClr val="2F5597"/>
                  </a:solidFill>
                </a:endParaRPr>
              </a:p>
            </p:txBody>
          </p:sp>
        </mc:Choice>
        <mc:Fallback xmlns="">
          <p:sp>
            <p:nvSpPr>
              <p:cNvPr id="35" name="椭圆 34"/>
              <p:cNvSpPr>
                <a:spLocks noRot="1" noChangeAspect="1" noMove="1" noResize="1" noEditPoints="1" noAdjustHandles="1" noChangeArrowheads="1" noChangeShapeType="1" noTextEdit="1"/>
              </p:cNvSpPr>
              <p:nvPr/>
            </p:nvSpPr>
            <p:spPr>
              <a:xfrm>
                <a:off x="5008106" y="1255257"/>
                <a:ext cx="750865" cy="750865"/>
              </a:xfrm>
              <a:prstGeom prst="ellipse">
                <a:avLst/>
              </a:prstGeom>
              <a:blipFill rotWithShape="0">
                <a:blip r:embed="rId15"/>
                <a:stretch>
                  <a:fillRect/>
                </a:stretch>
              </a:blipFill>
              <a:ln>
                <a:solidFill>
                  <a:srgbClr val="2F5597"/>
                </a:solidFill>
              </a:ln>
            </p:spPr>
            <p:txBody>
              <a:bodyPr/>
              <a:lstStyle/>
              <a:p>
                <a:r>
                  <a:rPr lang="zh-CN" altLang="en-US">
                    <a:noFill/>
                  </a:rPr>
                  <a:t> </a:t>
                </a:r>
              </a:p>
            </p:txBody>
          </p:sp>
        </mc:Fallback>
      </mc:AlternateContent>
    </p:spTree>
    <p:extLst>
      <p:ext uri="{BB962C8B-B14F-4D97-AF65-F5344CB8AC3E}">
        <p14:creationId xmlns:p14="http://schemas.microsoft.com/office/powerpoint/2010/main" val="3758918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动量法</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p:txBody>
              <a:bodyPr/>
              <a:lstStyle/>
              <a:p>
                <a:r>
                  <a:rPr lang="zh-CN" altLang="en-US" dirty="0"/>
                  <a:t>使用带动量的梯度下降法，能大幅提升收敛速度</a:t>
                </a:r>
                <a:endParaRPr lang="en-US" altLang="zh-CN" dirty="0"/>
              </a:p>
              <a:p>
                <a:endParaRPr lang="en-US" altLang="zh-CN" sz="800" dirty="0"/>
              </a:p>
              <a:p>
                <a14:m>
                  <m:oMath xmlns:m="http://schemas.openxmlformats.org/officeDocument/2006/math">
                    <m:r>
                      <a:rPr lang="en-US" altLang="zh-CN" b="0" i="1" smtClean="0">
                        <a:latin typeface="Cambria Math" panose="02040503050406030204" pitchFamily="18" charset="0"/>
                      </a:rPr>
                      <m:t>𝑀𝑉</m:t>
                    </m:r>
                    <m:r>
                      <a:rPr lang="en-US" altLang="zh-CN" b="0" i="1" smtClean="0">
                        <a:latin typeface="Cambria Math" panose="02040503050406030204" pitchFamily="18" charset="0"/>
                      </a:rPr>
                      <m:t>=(1−</m:t>
                    </m:r>
                    <m:r>
                      <a:rPr lang="zh-CN" altLang="en-US" b="0" i="1" smtClean="0">
                        <a:latin typeface="Cambria Math" panose="02040503050406030204" pitchFamily="18" charset="0"/>
                      </a:rPr>
                      <m:t>𝜇</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𝑒</m:t>
                        </m:r>
                      </m:num>
                      <m:den>
                        <m:r>
                          <a:rPr lang="en-US" altLang="zh-CN" i="1">
                            <a:latin typeface="Cambria Math" panose="02040503050406030204" pitchFamily="18" charset="0"/>
                          </a:rPr>
                          <m:t>𝜕</m:t>
                        </m:r>
                        <m:r>
                          <a:rPr lang="en-US" altLang="zh-CN" i="1">
                            <a:latin typeface="Cambria Math" panose="02040503050406030204" pitchFamily="18" charset="0"/>
                          </a:rPr>
                          <m:t>𝑉</m:t>
                        </m:r>
                      </m:den>
                    </m:f>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𝑀𝑉</m:t>
                    </m:r>
                  </m:oMath>
                </a14:m>
                <a:endParaRPr lang="en-US" altLang="zh-CN"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𝑀𝑊</m:t>
                    </m:r>
                    <m:r>
                      <a:rPr lang="en-US" altLang="zh-CN" i="1">
                        <a:latin typeface="Cambria Math" panose="02040503050406030204" pitchFamily="18" charset="0"/>
                      </a:rPr>
                      <m:t>=(1−</m:t>
                    </m:r>
                    <m:r>
                      <a:rPr lang="zh-CN" altLang="en-US" i="1">
                        <a:latin typeface="Cambria Math" panose="02040503050406030204" pitchFamily="18" charset="0"/>
                      </a:rPr>
                      <m:t>𝜇</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𝑒</m:t>
                        </m:r>
                      </m:num>
                      <m:den>
                        <m:r>
                          <a:rPr lang="en-US" altLang="zh-CN" i="1">
                            <a:latin typeface="Cambria Math" panose="02040503050406030204" pitchFamily="18" charset="0"/>
                          </a:rPr>
                          <m:t>𝜕</m:t>
                        </m:r>
                        <m:r>
                          <a:rPr lang="en-US" altLang="zh-CN" b="0" i="1" smtClean="0">
                            <a:latin typeface="Cambria Math" panose="02040503050406030204" pitchFamily="18" charset="0"/>
                          </a:rPr>
                          <m:t>𝑊</m:t>
                        </m:r>
                      </m:den>
                    </m:f>
                    <m:r>
                      <a:rPr lang="en-US" altLang="zh-CN" i="1">
                        <a:latin typeface="Cambria Math" panose="02040503050406030204" pitchFamily="18" charset="0"/>
                      </a:rPr>
                      <m:t>+</m:t>
                    </m:r>
                    <m:r>
                      <a:rPr lang="zh-CN" altLang="en-US" i="1">
                        <a:latin typeface="Cambria Math" panose="02040503050406030204" pitchFamily="18" charset="0"/>
                      </a:rPr>
                      <m:t>𝜇</m:t>
                    </m:r>
                    <m:r>
                      <a:rPr lang="en-US" altLang="zh-CN" b="0" i="1" smtClean="0">
                        <a:latin typeface="Cambria Math" panose="02040503050406030204" pitchFamily="18" charset="0"/>
                      </a:rPr>
                      <m:t>𝑀𝑊</m:t>
                    </m:r>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𝑀𝑉</m:t>
                    </m:r>
                  </m:oMath>
                </a14:m>
                <a:endParaRPr lang="en-US" altLang="zh-CN" dirty="0"/>
              </a:p>
              <a:p>
                <a14:m>
                  <m:oMath xmlns:m="http://schemas.openxmlformats.org/officeDocument/2006/math">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𝑀𝑊</m:t>
                    </m:r>
                  </m:oMath>
                </a14:m>
                <a:endParaRPr lang="en-US" altLang="zh-CN" dirty="0"/>
              </a:p>
              <a:p>
                <a:endParaRPr lang="en-US" altLang="zh-CN" sz="800" dirty="0"/>
              </a:p>
              <a:p>
                <a:r>
                  <a:rPr lang="zh-CN" altLang="en-US" dirty="0"/>
                  <a:t>其中</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𝜇</m:t>
                    </m:r>
                    <m:r>
                      <a:rPr lang="en-US" altLang="zh-CN" b="0" i="1" smtClean="0">
                        <a:latin typeface="Cambria Math" panose="02040503050406030204" pitchFamily="18" charset="0"/>
                      </a:rPr>
                      <m:t> </m:t>
                    </m:r>
                  </m:oMath>
                </a14:m>
                <a:r>
                  <a:rPr lang="zh-CN" altLang="en-US" dirty="0"/>
                  <a:t>是动量参数，</a:t>
                </a:r>
                <a14:m>
                  <m:oMath xmlns:m="http://schemas.openxmlformats.org/officeDocument/2006/math">
                    <m:r>
                      <a:rPr lang="en-US" altLang="zh-CN" b="0" i="1" smtClean="0">
                        <a:latin typeface="Cambria Math" panose="02040503050406030204" pitchFamily="18" charset="0"/>
                      </a:rPr>
                      <m:t>𝑀</m:t>
                    </m:r>
                    <m:r>
                      <a:rPr lang="en-US" altLang="zh-CN" i="1">
                        <a:latin typeface="Cambria Math" panose="02040503050406030204" pitchFamily="18" charset="0"/>
                      </a:rPr>
                      <m:t>𝑉</m:t>
                    </m:r>
                    <m:r>
                      <a:rPr lang="en-US" altLang="zh-CN" b="0" i="1" smtClean="0">
                        <a:latin typeface="Cambria Math" panose="02040503050406030204" pitchFamily="18" charset="0"/>
                      </a:rPr>
                      <m:t> </m:t>
                    </m:r>
                  </m:oMath>
                </a14:m>
                <a:r>
                  <a:rPr lang="zh-CN" altLang="en-US" dirty="0"/>
                  <a:t>和</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 </m:t>
                    </m:r>
                  </m:oMath>
                </a14:m>
                <a:r>
                  <a:rPr lang="zh-CN" altLang="en-US" dirty="0"/>
                  <a:t>是不断迭代的动量项</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blipFill rotWithShape="0">
                <a:blip r:embed="rId2"/>
                <a:stretch>
                  <a:fillRect l="-1249" t="-1107" r="-1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495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用改进的</a:t>
            </a:r>
            <a:r>
              <a:rPr lang="en-US" altLang="zh-CN" dirty="0"/>
              <a:t>FNN</a:t>
            </a:r>
          </a:p>
          <a:p>
            <a:r>
              <a:rPr lang="zh-CN" altLang="en-US" dirty="0"/>
              <a:t>进行回归</a:t>
            </a:r>
          </a:p>
          <a:p>
            <a:endParaRPr lang="zh-CN" altLang="en-US" dirty="0"/>
          </a:p>
        </p:txBody>
      </p:sp>
      <p:sp>
        <p:nvSpPr>
          <p:cNvPr id="4" name="文本框 3"/>
          <p:cNvSpPr txBox="1"/>
          <p:nvPr/>
        </p:nvSpPr>
        <p:spPr>
          <a:xfrm>
            <a:off x="2088594" y="189245"/>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代码</a:t>
            </a:r>
          </a:p>
        </p:txBody>
      </p:sp>
      <p:pic>
        <p:nvPicPr>
          <p:cNvPr id="6" name="图片 5"/>
          <p:cNvPicPr>
            <a:picLocks noChangeAspect="1"/>
          </p:cNvPicPr>
          <p:nvPr/>
        </p:nvPicPr>
        <p:blipFill>
          <a:blip r:embed="rId2"/>
          <a:stretch>
            <a:fillRect/>
          </a:stretch>
        </p:blipFill>
        <p:spPr>
          <a:xfrm>
            <a:off x="2914502" y="53356"/>
            <a:ext cx="5575813" cy="6751287"/>
          </a:xfrm>
          <a:prstGeom prst="rect">
            <a:avLst/>
          </a:prstGeom>
          <a:ln>
            <a:solidFill>
              <a:schemeClr val="tx1"/>
            </a:solidFill>
          </a:ln>
        </p:spPr>
      </p:pic>
    </p:spTree>
    <p:extLst>
      <p:ext uri="{BB962C8B-B14F-4D97-AF65-F5344CB8AC3E}">
        <p14:creationId xmlns:p14="http://schemas.microsoft.com/office/powerpoint/2010/main" val="215722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用改进的</a:t>
            </a:r>
            <a:r>
              <a:rPr lang="en-US" altLang="zh-CN" dirty="0"/>
              <a:t>FNN</a:t>
            </a:r>
          </a:p>
          <a:p>
            <a:r>
              <a:rPr lang="zh-CN" altLang="en-US" dirty="0"/>
              <a:t>进行回归</a:t>
            </a:r>
          </a:p>
          <a:p>
            <a:endParaRPr lang="zh-CN" altLang="en-US" dirty="0"/>
          </a:p>
        </p:txBody>
      </p:sp>
      <p:sp>
        <p:nvSpPr>
          <p:cNvPr id="6" name="文本框 5"/>
          <p:cNvSpPr txBox="1"/>
          <p:nvPr/>
        </p:nvSpPr>
        <p:spPr>
          <a:xfrm>
            <a:off x="2037200" y="370486"/>
            <a:ext cx="1733720"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原始结果</a:t>
            </a:r>
          </a:p>
        </p:txBody>
      </p:sp>
      <p:sp>
        <p:nvSpPr>
          <p:cNvPr id="7" name="文本框 6"/>
          <p:cNvSpPr txBox="1"/>
          <p:nvPr/>
        </p:nvSpPr>
        <p:spPr>
          <a:xfrm>
            <a:off x="5521856" y="370486"/>
            <a:ext cx="2559384"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加入偏置的结果</a:t>
            </a:r>
          </a:p>
        </p:txBody>
      </p:sp>
      <p:sp>
        <p:nvSpPr>
          <p:cNvPr id="8" name="文本框 7"/>
          <p:cNvSpPr txBox="1"/>
          <p:nvPr/>
        </p:nvSpPr>
        <p:spPr>
          <a:xfrm>
            <a:off x="2037200" y="3698007"/>
            <a:ext cx="3445940"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加入偏置和动量法的结果</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8605" t="6175" r="8514" b="5756"/>
          <a:stretch/>
        </p:blipFill>
        <p:spPr>
          <a:xfrm>
            <a:off x="2139707" y="798933"/>
            <a:ext cx="3162016" cy="2520000"/>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990" t="5556" r="8201" b="5556"/>
          <a:stretch/>
        </p:blipFill>
        <p:spPr>
          <a:xfrm>
            <a:off x="5621866" y="798933"/>
            <a:ext cx="3168000" cy="2520000"/>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8307" t="5979" r="8730" b="5555"/>
          <a:stretch/>
        </p:blipFill>
        <p:spPr>
          <a:xfrm>
            <a:off x="3835400" y="4140452"/>
            <a:ext cx="3151005" cy="2520000"/>
          </a:xfrm>
          <a:prstGeom prst="rect">
            <a:avLst/>
          </a:prstGeom>
        </p:spPr>
      </p:pic>
    </p:spTree>
    <p:extLst>
      <p:ext uri="{BB962C8B-B14F-4D97-AF65-F5344CB8AC3E}">
        <p14:creationId xmlns:p14="http://schemas.microsoft.com/office/powerpoint/2010/main" val="193431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t>机器学习与计算智能</a:t>
            </a:r>
          </a:p>
        </p:txBody>
      </p:sp>
      <p:sp>
        <p:nvSpPr>
          <p:cNvPr id="8" name="文本占位符 7"/>
          <p:cNvSpPr>
            <a:spLocks noGrp="1"/>
          </p:cNvSpPr>
          <p:nvPr>
            <p:ph type="body" sz="quarter" idx="11"/>
          </p:nvPr>
        </p:nvSpPr>
        <p:spPr/>
        <p:txBody>
          <a:bodyPr/>
          <a:lstStyle/>
          <a:p>
            <a:r>
              <a:rPr lang="en-US" altLang="zh-CN" dirty="0"/>
              <a:t>1</a:t>
            </a:r>
            <a:endParaRPr lang="zh-CN" altLang="en-US" dirty="0"/>
          </a:p>
        </p:txBody>
      </p:sp>
    </p:spTree>
    <p:extLst>
      <p:ext uri="{BB962C8B-B14F-4D97-AF65-F5344CB8AC3E}">
        <p14:creationId xmlns:p14="http://schemas.microsoft.com/office/powerpoint/2010/main" val="356986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欠拟合与过拟合</a:t>
            </a:r>
          </a:p>
        </p:txBody>
      </p:sp>
      <p:sp>
        <p:nvSpPr>
          <p:cNvPr id="3" name="文本占位符 2"/>
          <p:cNvSpPr>
            <a:spLocks noGrp="1"/>
          </p:cNvSpPr>
          <p:nvPr>
            <p:ph type="body" sz="quarter" idx="11"/>
          </p:nvPr>
        </p:nvSpPr>
        <p:spPr>
          <a:xfrm>
            <a:off x="2137483" y="25396"/>
            <a:ext cx="6835067" cy="6057900"/>
          </a:xfrm>
        </p:spPr>
        <p:txBody>
          <a:bodyPr/>
          <a:lstStyle/>
          <a:p>
            <a:r>
              <a:rPr lang="zh-CN" altLang="en-US" dirty="0"/>
              <a:t>当模型不能很好地拟合数据集时（模型太简单、训练方法低效）称为欠拟合</a:t>
            </a:r>
            <a:endParaRPr lang="en-US" altLang="zh-CN" dirty="0"/>
          </a:p>
          <a:p>
            <a:endParaRPr lang="en-US" altLang="zh-CN" dirty="0"/>
          </a:p>
          <a:p>
            <a:endParaRPr lang="en-US" altLang="zh-CN" dirty="0"/>
          </a:p>
          <a:p>
            <a:endParaRPr lang="en-US" altLang="zh-CN" dirty="0"/>
          </a:p>
          <a:p>
            <a:endParaRPr lang="en-US" altLang="zh-CN" dirty="0"/>
          </a:p>
          <a:p>
            <a:endParaRPr lang="en-US" altLang="zh-CN" sz="1200" dirty="0"/>
          </a:p>
          <a:p>
            <a:r>
              <a:rPr lang="zh-CN" altLang="en-US" dirty="0"/>
              <a:t>当模型过度拟合数据集时（模型太复杂、训练次数太多）称为过拟合。此时模型在训练集上拟合效果好，但在测试集上拟合效果差，基本没用</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7460" t="6120" r="8730" b="5838"/>
          <a:stretch/>
        </p:blipFill>
        <p:spPr>
          <a:xfrm>
            <a:off x="5832711" y="847603"/>
            <a:ext cx="2970000" cy="2340000"/>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8231" t="6018" r="8276" b="5516"/>
          <a:stretch/>
        </p:blipFill>
        <p:spPr>
          <a:xfrm>
            <a:off x="2424234" y="847603"/>
            <a:ext cx="2944593" cy="2340000"/>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8201" t="6120" r="8201" b="5697"/>
          <a:stretch/>
        </p:blipFill>
        <p:spPr>
          <a:xfrm>
            <a:off x="5838830" y="4394201"/>
            <a:ext cx="2957761" cy="2340000"/>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7546" t="6031" r="8538" b="5502"/>
          <a:stretch/>
        </p:blipFill>
        <p:spPr>
          <a:xfrm>
            <a:off x="2424234" y="4394201"/>
            <a:ext cx="2959522" cy="2340000"/>
          </a:xfrm>
          <a:prstGeom prst="rect">
            <a:avLst/>
          </a:prstGeom>
        </p:spPr>
      </p:pic>
    </p:spTree>
    <p:extLst>
      <p:ext uri="{BB962C8B-B14F-4D97-AF65-F5344CB8AC3E}">
        <p14:creationId xmlns:p14="http://schemas.microsoft.com/office/powerpoint/2010/main" val="3590733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进化算法</a:t>
            </a:r>
          </a:p>
        </p:txBody>
      </p:sp>
      <p:sp>
        <p:nvSpPr>
          <p:cNvPr id="5" name="文本占位符 4"/>
          <p:cNvSpPr>
            <a:spLocks noGrp="1"/>
          </p:cNvSpPr>
          <p:nvPr>
            <p:ph type="body" sz="quarter" idx="11"/>
          </p:nvPr>
        </p:nvSpPr>
        <p:spPr/>
        <p:txBody>
          <a:bodyPr/>
          <a:lstStyle/>
          <a:p>
            <a:r>
              <a:rPr lang="en-US" altLang="zh-CN" dirty="0"/>
              <a:t>3</a:t>
            </a:r>
            <a:endParaRPr lang="zh-CN" altLang="en-US" dirty="0"/>
          </a:p>
        </p:txBody>
      </p:sp>
    </p:spTree>
    <p:extLst>
      <p:ext uri="{BB962C8B-B14F-4D97-AF65-F5344CB8AC3E}">
        <p14:creationId xmlns:p14="http://schemas.microsoft.com/office/powerpoint/2010/main" val="1552226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36907" y="2767281"/>
            <a:ext cx="1070186" cy="1323439"/>
          </a:xfrm>
          <a:prstGeom prst="rect">
            <a:avLst/>
          </a:prstGeom>
          <a:noFill/>
        </p:spPr>
        <p:txBody>
          <a:bodyPr wrap="square" rtlCol="0">
            <a:spAutoFit/>
          </a:bodyPr>
          <a:lstStyle/>
          <a:p>
            <a:r>
              <a:rPr lang="en-US" altLang="zh-CN" sz="8000" dirty="0">
                <a:solidFill>
                  <a:srgbClr val="2E75B6"/>
                </a:solidFill>
              </a:rPr>
              <a:t>P</a:t>
            </a:r>
            <a:endParaRPr lang="zh-CN" altLang="en-US" sz="8000" dirty="0">
              <a:solidFill>
                <a:srgbClr val="2E75B6"/>
              </a:solidFill>
            </a:endParaRPr>
          </a:p>
        </p:txBody>
      </p:sp>
      <p:grpSp>
        <p:nvGrpSpPr>
          <p:cNvPr id="6" name="组合 5"/>
          <p:cNvGrpSpPr/>
          <p:nvPr/>
        </p:nvGrpSpPr>
        <p:grpSpPr>
          <a:xfrm>
            <a:off x="3864191" y="2719870"/>
            <a:ext cx="2103120" cy="1369606"/>
            <a:chOff x="1060027" y="1017621"/>
            <a:chExt cx="2103120" cy="1369606"/>
          </a:xfrm>
        </p:grpSpPr>
        <p:sp>
          <p:nvSpPr>
            <p:cNvPr id="4" name="文本框 3"/>
            <p:cNvSpPr txBox="1"/>
            <p:nvPr/>
          </p:nvSpPr>
          <p:spPr>
            <a:xfrm>
              <a:off x="1060027" y="1063788"/>
              <a:ext cx="2103120" cy="1323439"/>
            </a:xfrm>
            <a:prstGeom prst="rect">
              <a:avLst/>
            </a:prstGeom>
            <a:noFill/>
          </p:spPr>
          <p:txBody>
            <a:bodyPr wrap="square" rtlCol="0">
              <a:spAutoFit/>
            </a:bodyPr>
            <a:lstStyle/>
            <a:p>
              <a:r>
                <a:rPr lang="en-US" altLang="zh-CN" sz="8000" dirty="0">
                  <a:solidFill>
                    <a:srgbClr val="2E75B6"/>
                  </a:solidFill>
                </a:rPr>
                <a:t>=NP</a:t>
              </a:r>
              <a:endParaRPr lang="zh-CN" altLang="en-US" sz="8000" dirty="0">
                <a:solidFill>
                  <a:srgbClr val="2E75B6"/>
                </a:solidFill>
              </a:endParaRPr>
            </a:p>
          </p:txBody>
        </p:sp>
        <p:sp>
          <p:nvSpPr>
            <p:cNvPr id="5" name="文本框 4"/>
            <p:cNvSpPr txBox="1"/>
            <p:nvPr/>
          </p:nvSpPr>
          <p:spPr>
            <a:xfrm>
              <a:off x="1202267" y="1017621"/>
              <a:ext cx="450426" cy="707886"/>
            </a:xfrm>
            <a:prstGeom prst="rect">
              <a:avLst/>
            </a:prstGeom>
            <a:noFill/>
          </p:spPr>
          <p:txBody>
            <a:bodyPr wrap="square" rtlCol="0">
              <a:spAutoFit/>
            </a:bodyPr>
            <a:lstStyle/>
            <a:p>
              <a:r>
                <a:rPr lang="en-US" altLang="zh-CN" sz="4000" dirty="0">
                  <a:solidFill>
                    <a:srgbClr val="2E75B6"/>
                  </a:solidFill>
                  <a:latin typeface="微软雅黑" panose="020B0503020204020204" pitchFamily="34" charset="-122"/>
                  <a:ea typeface="微软雅黑" panose="020B0503020204020204" pitchFamily="34" charset="-122"/>
                </a:rPr>
                <a:t>?</a:t>
              </a:r>
              <a:endParaRPr lang="zh-CN" altLang="en-US" sz="4000" dirty="0">
                <a:solidFill>
                  <a:srgbClr val="2E75B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1369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08038 -0.00023 " pathEditMode="relative" rAng="0" ptsTypes="AA">
                                      <p:cBhvr>
                                        <p:cTn id="6" dur="500" fill="hold"/>
                                        <p:tgtEl>
                                          <p:spTgt spid="3"/>
                                        </p:tgtEl>
                                        <p:attrNameLst>
                                          <p:attrName>ppt_x</p:attrName>
                                          <p:attrName>ppt_y</p:attrName>
                                        </p:attrNameLst>
                                      </p:cBhvr>
                                      <p:rCtr x="-4028" y="-23"/>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30964" y="1205321"/>
            <a:ext cx="809409" cy="1323439"/>
          </a:xfrm>
          <a:prstGeom prst="rect">
            <a:avLst/>
          </a:prstGeom>
          <a:noFill/>
        </p:spPr>
        <p:txBody>
          <a:bodyPr wrap="square" rtlCol="0">
            <a:spAutoFit/>
          </a:bodyPr>
          <a:lstStyle/>
          <a:p>
            <a:pPr algn="r"/>
            <a:r>
              <a:rPr lang="en-US" altLang="zh-CN" sz="8000" dirty="0">
                <a:solidFill>
                  <a:srgbClr val="2E75B6"/>
                </a:solidFill>
              </a:rPr>
              <a:t>P</a:t>
            </a:r>
            <a:endParaRPr lang="zh-CN" altLang="en-US" sz="8000" dirty="0">
              <a:solidFill>
                <a:srgbClr val="2E75B6"/>
              </a:solidFill>
            </a:endParaRPr>
          </a:p>
        </p:txBody>
      </p:sp>
      <p:sp>
        <p:nvSpPr>
          <p:cNvPr id="2" name="文本框 1"/>
          <p:cNvSpPr txBox="1"/>
          <p:nvPr/>
        </p:nvSpPr>
        <p:spPr>
          <a:xfrm>
            <a:off x="2499363" y="1142519"/>
            <a:ext cx="4924213"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幼圆" panose="02010509060101010101" pitchFamily="49" charset="-122"/>
                <a:ea typeface="幼圆" panose="02010509060101010101" pitchFamily="49" charset="-122"/>
              </a:rPr>
              <a:t>寻找集合中的最小元素</a:t>
            </a:r>
            <a:endParaRPr lang="en-US" altLang="zh-CN" dirty="0">
              <a:latin typeface="幼圆" panose="02010509060101010101" pitchFamily="49" charset="-122"/>
              <a:ea typeface="幼圆" panose="02010509060101010101" pitchFamily="49" charset="-122"/>
            </a:endParaRPr>
          </a:p>
          <a:p>
            <a:pPr marL="285750" indent="-285750">
              <a:lnSpc>
                <a:spcPct val="150000"/>
              </a:lnSpc>
              <a:buFont typeface="Arial" panose="020B0604020202020204" pitchFamily="34" charset="0"/>
              <a:buChar char="•"/>
            </a:pPr>
            <a:r>
              <a:rPr lang="zh-CN" altLang="en-US" dirty="0">
                <a:latin typeface="幼圆" panose="02010509060101010101" pitchFamily="49" charset="-122"/>
                <a:ea typeface="幼圆" panose="02010509060101010101" pitchFamily="49" charset="-122"/>
              </a:rPr>
              <a:t>对集合中的元素进行排序</a:t>
            </a:r>
            <a:endParaRPr lang="en-US" altLang="zh-CN" dirty="0">
              <a:latin typeface="幼圆" panose="02010509060101010101" pitchFamily="49" charset="-122"/>
              <a:ea typeface="幼圆" panose="02010509060101010101" pitchFamily="49" charset="-122"/>
            </a:endParaRPr>
          </a:p>
          <a:p>
            <a:pPr marL="285750" indent="-285750">
              <a:lnSpc>
                <a:spcPct val="150000"/>
              </a:lnSpc>
              <a:buFont typeface="Arial" panose="020B0604020202020204" pitchFamily="34" charset="0"/>
              <a:buChar char="•"/>
            </a:pPr>
            <a:r>
              <a:rPr lang="zh-CN" altLang="en-US" dirty="0">
                <a:latin typeface="幼圆" panose="02010509060101010101" pitchFamily="49" charset="-122"/>
                <a:ea typeface="幼圆" panose="02010509060101010101" pitchFamily="49" charset="-122"/>
              </a:rPr>
              <a:t>寻找图中两点间最短路径</a:t>
            </a:r>
          </a:p>
        </p:txBody>
      </p:sp>
      <p:sp>
        <p:nvSpPr>
          <p:cNvPr id="5" name="文本框 4"/>
          <p:cNvSpPr txBox="1"/>
          <p:nvPr/>
        </p:nvSpPr>
        <p:spPr>
          <a:xfrm>
            <a:off x="491070" y="3748705"/>
            <a:ext cx="1649303" cy="1323439"/>
          </a:xfrm>
          <a:prstGeom prst="rect">
            <a:avLst/>
          </a:prstGeom>
          <a:noFill/>
        </p:spPr>
        <p:txBody>
          <a:bodyPr wrap="square" rtlCol="0">
            <a:spAutoFit/>
          </a:bodyPr>
          <a:lstStyle/>
          <a:p>
            <a:pPr algn="r"/>
            <a:r>
              <a:rPr lang="en-US" altLang="zh-CN" sz="8000" dirty="0">
                <a:solidFill>
                  <a:srgbClr val="2E75B6"/>
                </a:solidFill>
              </a:rPr>
              <a:t>NP</a:t>
            </a:r>
            <a:endParaRPr lang="zh-CN" altLang="en-US" sz="8000" dirty="0">
              <a:solidFill>
                <a:srgbClr val="2E75B6"/>
              </a:solidFill>
            </a:endParaRPr>
          </a:p>
        </p:txBody>
      </p:sp>
      <p:sp>
        <p:nvSpPr>
          <p:cNvPr id="6" name="文本框 5"/>
          <p:cNvSpPr txBox="1"/>
          <p:nvPr/>
        </p:nvSpPr>
        <p:spPr>
          <a:xfrm>
            <a:off x="2499362" y="3733316"/>
            <a:ext cx="3691465"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幼圆" panose="02010509060101010101" pitchFamily="49" charset="-122"/>
                <a:ea typeface="幼圆" panose="02010509060101010101" pitchFamily="49" charset="-122"/>
              </a:rPr>
              <a:t>背包问题</a:t>
            </a:r>
            <a:endParaRPr lang="en-US" altLang="zh-CN" dirty="0">
              <a:latin typeface="幼圆" panose="02010509060101010101" pitchFamily="49" charset="-122"/>
              <a:ea typeface="幼圆" panose="02010509060101010101" pitchFamily="49" charset="-122"/>
            </a:endParaRPr>
          </a:p>
          <a:p>
            <a:pPr marL="285750" indent="-285750">
              <a:lnSpc>
                <a:spcPct val="150000"/>
              </a:lnSpc>
              <a:buFont typeface="Arial" panose="020B0604020202020204" pitchFamily="34" charset="0"/>
              <a:buChar char="•"/>
            </a:pPr>
            <a:r>
              <a:rPr lang="zh-CN" altLang="en-US" dirty="0">
                <a:latin typeface="幼圆" panose="02010509060101010101" pitchFamily="49" charset="-122"/>
                <a:ea typeface="幼圆" panose="02010509060101010101" pitchFamily="49" charset="-122"/>
              </a:rPr>
              <a:t>旅行商问题</a:t>
            </a:r>
            <a:endParaRPr lang="en-US" altLang="zh-CN" dirty="0">
              <a:latin typeface="幼圆" panose="02010509060101010101" pitchFamily="49" charset="-122"/>
              <a:ea typeface="幼圆" panose="02010509060101010101" pitchFamily="49" charset="-122"/>
            </a:endParaRPr>
          </a:p>
          <a:p>
            <a:pPr marL="285750" indent="-285750">
              <a:lnSpc>
                <a:spcPct val="150000"/>
              </a:lnSpc>
              <a:buFont typeface="Arial" panose="020B0604020202020204" pitchFamily="34" charset="0"/>
              <a:buChar char="•"/>
            </a:pPr>
            <a:r>
              <a:rPr lang="zh-CN" altLang="en-US" dirty="0">
                <a:latin typeface="幼圆" panose="02010509060101010101" pitchFamily="49" charset="-122"/>
                <a:ea typeface="幼圆" panose="02010509060101010101" pitchFamily="49" charset="-122"/>
              </a:rPr>
              <a:t>寻找连续函数的最小值</a:t>
            </a:r>
          </a:p>
        </p:txBody>
      </p:sp>
      <mc:AlternateContent xmlns:mc="http://schemas.openxmlformats.org/markup-compatibility/2006" xmlns:a14="http://schemas.microsoft.com/office/drawing/2010/main">
        <mc:Choice Requires="a14">
          <p:sp>
            <p:nvSpPr>
              <p:cNvPr id="4" name="文本框 3"/>
              <p:cNvSpPr txBox="1"/>
              <p:nvPr/>
            </p:nvSpPr>
            <p:spPr>
              <a:xfrm>
                <a:off x="5919900" y="1179923"/>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919900" y="1179923"/>
                <a:ext cx="745067" cy="430887"/>
              </a:xfrm>
              <a:prstGeom prst="rect">
                <a:avLst/>
              </a:prstGeom>
              <a:blipFill rotWithShape="0">
                <a:blip r:embed="rId2"/>
                <a:stretch>
                  <a:fillRect r="-4918"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919900" y="1596489"/>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m:rPr>
                          <m:sty m:val="p"/>
                        </m:rPr>
                        <a:rPr lang="en-US" altLang="zh-CN" sz="2200" b="0" i="0" smtClean="0">
                          <a:solidFill>
                            <a:srgbClr val="FF0000"/>
                          </a:solidFill>
                          <a:latin typeface="Cambria Math" panose="02040503050406030204" pitchFamily="18" charset="0"/>
                        </a:rPr>
                        <m:t>log</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919900" y="1596489"/>
                <a:ext cx="745067" cy="430887"/>
              </a:xfrm>
              <a:prstGeom prst="rect">
                <a:avLst/>
              </a:prstGeom>
              <a:blipFill rotWithShape="0">
                <a:blip r:embed="rId3"/>
                <a:stretch>
                  <a:fillRect r="-74590"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919900" y="2013055"/>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sSup>
                        <m:sSupPr>
                          <m:ctrlPr>
                            <a:rPr lang="en-US" altLang="zh-CN" sz="2200" b="0" i="1" smtClean="0">
                              <a:solidFill>
                                <a:srgbClr val="FF0000"/>
                              </a:solidFill>
                              <a:latin typeface="Cambria Math" panose="02040503050406030204" pitchFamily="18" charset="0"/>
                            </a:rPr>
                          </m:ctrlPr>
                        </m:sSupPr>
                        <m:e>
                          <m:r>
                            <a:rPr lang="en-US" altLang="zh-CN" sz="2200" b="0" i="1" smtClean="0">
                              <a:solidFill>
                                <a:srgbClr val="FF0000"/>
                              </a:solidFill>
                              <a:latin typeface="Cambria Math" panose="02040503050406030204" pitchFamily="18" charset="0"/>
                            </a:rPr>
                            <m:t>𝑛</m:t>
                          </m:r>
                        </m:e>
                        <m:sup>
                          <m:r>
                            <a:rPr lang="en-US" altLang="zh-CN" sz="2200" b="0" i="1" smtClean="0">
                              <a:solidFill>
                                <a:srgbClr val="FF0000"/>
                              </a:solidFill>
                              <a:latin typeface="Cambria Math" panose="02040503050406030204" pitchFamily="18" charset="0"/>
                            </a:rPr>
                            <m:t>2</m:t>
                          </m:r>
                        </m:sup>
                      </m:sSup>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919900" y="2013055"/>
                <a:ext cx="745067" cy="430887"/>
              </a:xfrm>
              <a:prstGeom prst="rect">
                <a:avLst/>
              </a:prstGeom>
              <a:blipFill rotWithShape="0">
                <a:blip r:embed="rId4"/>
                <a:stretch>
                  <a:fillRect r="-22951"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919900" y="3733316"/>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sSup>
                        <m:sSupPr>
                          <m:ctrlPr>
                            <a:rPr lang="en-US" altLang="zh-CN" sz="2200" b="0" i="1" smtClean="0">
                              <a:solidFill>
                                <a:srgbClr val="FF0000"/>
                              </a:solidFill>
                              <a:latin typeface="Cambria Math" panose="02040503050406030204" pitchFamily="18" charset="0"/>
                            </a:rPr>
                          </m:ctrlPr>
                        </m:sSupPr>
                        <m:e>
                          <m:r>
                            <a:rPr lang="en-US" altLang="zh-CN" sz="2200" b="0" i="1" smtClean="0">
                              <a:solidFill>
                                <a:srgbClr val="FF0000"/>
                              </a:solidFill>
                              <a:latin typeface="Cambria Math" panose="02040503050406030204" pitchFamily="18" charset="0"/>
                            </a:rPr>
                            <m:t>2</m:t>
                          </m:r>
                        </m:e>
                        <m:sup>
                          <m:r>
                            <a:rPr lang="en-US" altLang="zh-CN" sz="2200" b="0" i="1" smtClean="0">
                              <a:solidFill>
                                <a:srgbClr val="FF0000"/>
                              </a:solidFill>
                              <a:latin typeface="Cambria Math" panose="02040503050406030204" pitchFamily="18" charset="0"/>
                            </a:rPr>
                            <m:t>𝑛</m:t>
                          </m:r>
                        </m:sup>
                      </m:sSup>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919900" y="3733316"/>
                <a:ext cx="745067" cy="430887"/>
              </a:xfrm>
              <a:prstGeom prst="rect">
                <a:avLst/>
              </a:prstGeom>
              <a:blipFill rotWithShape="0">
                <a:blip r:embed="rId5"/>
                <a:stretch>
                  <a:fillRect r="-23770"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919900" y="4149882"/>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919900" y="4149882"/>
                <a:ext cx="745067" cy="430887"/>
              </a:xfrm>
              <a:prstGeom prst="rect">
                <a:avLst/>
              </a:prstGeom>
              <a:blipFill rotWithShape="0">
                <a:blip r:embed="rId6"/>
                <a:stretch>
                  <a:fillRect r="-15574"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919900" y="4566448"/>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919900" y="4566448"/>
                <a:ext cx="745067" cy="430887"/>
              </a:xfrm>
              <a:prstGeom prst="rect">
                <a:avLst/>
              </a:prstGeom>
              <a:blipFill rotWithShape="0">
                <a:blip r:embed="rId7"/>
                <a:stretch>
                  <a:fillRect r="-14754" b="-15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57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676" y="1369166"/>
            <a:ext cx="5492891" cy="4119668"/>
          </a:xfrm>
          <a:prstGeom prst="rect">
            <a:avLst/>
          </a:prstGeom>
        </p:spPr>
      </p:pic>
      <p:sp>
        <p:nvSpPr>
          <p:cNvPr id="5" name="文本框 4"/>
          <p:cNvSpPr txBox="1"/>
          <p:nvPr/>
        </p:nvSpPr>
        <p:spPr>
          <a:xfrm>
            <a:off x="6697793" y="4309049"/>
            <a:ext cx="1043087" cy="430887"/>
          </a:xfrm>
          <a:prstGeom prst="rect">
            <a:avLst/>
          </a:prstGeom>
          <a:noFill/>
        </p:spPr>
        <p:txBody>
          <a:bodyPr wrap="square" rtlCol="0">
            <a:spAutoFit/>
          </a:bodyPr>
          <a:lstStyle/>
          <a:p>
            <a:r>
              <a:rPr lang="zh-CN" altLang="en-US" sz="2200" dirty="0">
                <a:solidFill>
                  <a:srgbClr val="FF0000"/>
                </a:solidFill>
                <a:latin typeface="幼圆" panose="02010509060101010101" pitchFamily="49" charset="-122"/>
                <a:ea typeface="幼圆" panose="02010509060101010101" pitchFamily="49" charset="-122"/>
              </a:rPr>
              <a:t>可接受</a:t>
            </a:r>
          </a:p>
        </p:txBody>
      </p:sp>
      <p:sp>
        <p:nvSpPr>
          <p:cNvPr id="6" name="文本框 5"/>
          <p:cNvSpPr txBox="1"/>
          <p:nvPr/>
        </p:nvSpPr>
        <p:spPr>
          <a:xfrm>
            <a:off x="6697793" y="3594166"/>
            <a:ext cx="1618821" cy="430887"/>
          </a:xfrm>
          <a:prstGeom prst="rect">
            <a:avLst/>
          </a:prstGeom>
          <a:noFill/>
        </p:spPr>
        <p:txBody>
          <a:bodyPr wrap="square" rtlCol="0">
            <a:spAutoFit/>
          </a:bodyPr>
          <a:lstStyle/>
          <a:p>
            <a:r>
              <a:rPr lang="zh-CN" altLang="en-US" sz="2200" dirty="0">
                <a:solidFill>
                  <a:srgbClr val="FF0000"/>
                </a:solidFill>
                <a:latin typeface="幼圆" panose="02010509060101010101" pitchFamily="49" charset="-122"/>
                <a:ea typeface="幼圆" panose="02010509060101010101" pitchFamily="49" charset="-122"/>
              </a:rPr>
              <a:t>不可接受！</a:t>
            </a:r>
          </a:p>
        </p:txBody>
      </p:sp>
    </p:spTree>
    <p:extLst>
      <p:ext uri="{BB962C8B-B14F-4D97-AF65-F5344CB8AC3E}">
        <p14:creationId xmlns:p14="http://schemas.microsoft.com/office/powerpoint/2010/main" val="670258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6111" y="378975"/>
            <a:ext cx="2326636" cy="707886"/>
          </a:xfrm>
          <a:prstGeom prst="rect">
            <a:avLst/>
          </a:prstGeom>
          <a:noFill/>
        </p:spPr>
        <p:txBody>
          <a:bodyPr wrap="square" rtlCol="0">
            <a:spAutoFit/>
          </a:bodyPr>
          <a:lstStyle/>
          <a:p>
            <a:r>
              <a:rPr lang="zh-CN" altLang="en-US" sz="4000" dirty="0">
                <a:solidFill>
                  <a:srgbClr val="2E75B6"/>
                </a:solidFill>
                <a:latin typeface="微软雅黑" panose="020B0503020204020204" pitchFamily="34" charset="-122"/>
                <a:ea typeface="微软雅黑" panose="020B0503020204020204" pitchFamily="34" charset="-122"/>
              </a:rPr>
              <a:t>背包问题</a:t>
            </a:r>
          </a:p>
        </p:txBody>
      </p:sp>
      <p:sp>
        <p:nvSpPr>
          <p:cNvPr id="3" name="Freeform 1094"/>
          <p:cNvSpPr>
            <a:spLocks noEditPoints="1"/>
          </p:cNvSpPr>
          <p:nvPr/>
        </p:nvSpPr>
        <p:spPr bwMode="auto">
          <a:xfrm>
            <a:off x="484878" y="378975"/>
            <a:ext cx="804736" cy="647224"/>
          </a:xfrm>
          <a:custGeom>
            <a:avLst/>
            <a:gdLst>
              <a:gd name="T0" fmla="*/ 32 w 174"/>
              <a:gd name="T1" fmla="*/ 28 h 140"/>
              <a:gd name="T2" fmla="*/ 25 w 174"/>
              <a:gd name="T3" fmla="*/ 140 h 140"/>
              <a:gd name="T4" fmla="*/ 0 w 174"/>
              <a:gd name="T5" fmla="*/ 49 h 140"/>
              <a:gd name="T6" fmla="*/ 84 w 174"/>
              <a:gd name="T7" fmla="*/ 103 h 140"/>
              <a:gd name="T8" fmla="*/ 73 w 174"/>
              <a:gd name="T9" fmla="*/ 81 h 140"/>
              <a:gd name="T10" fmla="*/ 74 w 174"/>
              <a:gd name="T11" fmla="*/ 60 h 140"/>
              <a:gd name="T12" fmla="*/ 84 w 174"/>
              <a:gd name="T13" fmla="*/ 51 h 140"/>
              <a:gd name="T14" fmla="*/ 90 w 174"/>
              <a:gd name="T15" fmla="*/ 55 h 140"/>
              <a:gd name="T16" fmla="*/ 104 w 174"/>
              <a:gd name="T17" fmla="*/ 68 h 140"/>
              <a:gd name="T18" fmla="*/ 90 w 174"/>
              <a:gd name="T19" fmla="*/ 63 h 140"/>
              <a:gd name="T20" fmla="*/ 102 w 174"/>
              <a:gd name="T21" fmla="*/ 85 h 140"/>
              <a:gd name="T22" fmla="*/ 101 w 174"/>
              <a:gd name="T23" fmla="*/ 106 h 140"/>
              <a:gd name="T24" fmla="*/ 90 w 174"/>
              <a:gd name="T25" fmla="*/ 119 h 140"/>
              <a:gd name="T26" fmla="*/ 84 w 174"/>
              <a:gd name="T27" fmla="*/ 112 h 140"/>
              <a:gd name="T28" fmla="*/ 68 w 174"/>
              <a:gd name="T29" fmla="*/ 96 h 140"/>
              <a:gd name="T30" fmla="*/ 81 w 174"/>
              <a:gd name="T31" fmla="*/ 100 h 140"/>
              <a:gd name="T32" fmla="*/ 84 w 174"/>
              <a:gd name="T33" fmla="*/ 63 h 140"/>
              <a:gd name="T34" fmla="*/ 79 w 174"/>
              <a:gd name="T35" fmla="*/ 70 h 140"/>
              <a:gd name="T36" fmla="*/ 84 w 174"/>
              <a:gd name="T37" fmla="*/ 76 h 140"/>
              <a:gd name="T38" fmla="*/ 90 w 174"/>
              <a:gd name="T39" fmla="*/ 104 h 140"/>
              <a:gd name="T40" fmla="*/ 96 w 174"/>
              <a:gd name="T41" fmla="*/ 96 h 140"/>
              <a:gd name="T42" fmla="*/ 90 w 174"/>
              <a:gd name="T43" fmla="*/ 89 h 140"/>
              <a:gd name="T44" fmla="*/ 43 w 174"/>
              <a:gd name="T45" fmla="*/ 28 h 140"/>
              <a:gd name="T46" fmla="*/ 56 w 174"/>
              <a:gd name="T47" fmla="*/ 0 h 140"/>
              <a:gd name="T48" fmla="*/ 131 w 174"/>
              <a:gd name="T49" fmla="*/ 13 h 140"/>
              <a:gd name="T50" fmla="*/ 123 w 174"/>
              <a:gd name="T51" fmla="*/ 28 h 140"/>
              <a:gd name="T52" fmla="*/ 112 w 174"/>
              <a:gd name="T53" fmla="*/ 8 h 140"/>
              <a:gd name="T54" fmla="*/ 51 w 174"/>
              <a:gd name="T55" fmla="*/ 19 h 140"/>
              <a:gd name="T56" fmla="*/ 43 w 174"/>
              <a:gd name="T57" fmla="*/ 28 h 140"/>
              <a:gd name="T58" fmla="*/ 145 w 174"/>
              <a:gd name="T59" fmla="*/ 28 h 140"/>
              <a:gd name="T60" fmla="*/ 174 w 174"/>
              <a:gd name="T61" fmla="*/ 50 h 140"/>
              <a:gd name="T62" fmla="*/ 152 w 174"/>
              <a:gd name="T63" fmla="*/ 140 h 140"/>
              <a:gd name="T64" fmla="*/ 139 w 174"/>
              <a:gd name="T65" fmla="*/ 28 h 140"/>
              <a:gd name="T66" fmla="*/ 116 w 174"/>
              <a:gd name="T67" fmla="*/ 28 h 140"/>
              <a:gd name="T68" fmla="*/ 56 w 174"/>
              <a:gd name="T6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40">
                <a:moveTo>
                  <a:pt x="21" y="28"/>
                </a:moveTo>
                <a:cubicBezTo>
                  <a:pt x="32" y="28"/>
                  <a:pt x="32" y="28"/>
                  <a:pt x="32" y="28"/>
                </a:cubicBezTo>
                <a:cubicBezTo>
                  <a:pt x="32" y="140"/>
                  <a:pt x="32" y="140"/>
                  <a:pt x="32" y="140"/>
                </a:cubicBezTo>
                <a:cubicBezTo>
                  <a:pt x="25" y="140"/>
                  <a:pt x="25" y="140"/>
                  <a:pt x="25" y="140"/>
                </a:cubicBezTo>
                <a:cubicBezTo>
                  <a:pt x="13" y="140"/>
                  <a:pt x="0" y="130"/>
                  <a:pt x="0" y="117"/>
                </a:cubicBezTo>
                <a:cubicBezTo>
                  <a:pt x="0" y="49"/>
                  <a:pt x="0" y="49"/>
                  <a:pt x="0" y="49"/>
                </a:cubicBezTo>
                <a:cubicBezTo>
                  <a:pt x="0" y="37"/>
                  <a:pt x="9" y="28"/>
                  <a:pt x="21" y="28"/>
                </a:cubicBezTo>
                <a:close/>
                <a:moveTo>
                  <a:pt x="84" y="103"/>
                </a:moveTo>
                <a:cubicBezTo>
                  <a:pt x="84" y="87"/>
                  <a:pt x="84" y="87"/>
                  <a:pt x="84" y="87"/>
                </a:cubicBezTo>
                <a:cubicBezTo>
                  <a:pt x="79" y="86"/>
                  <a:pt x="76" y="84"/>
                  <a:pt x="73" y="81"/>
                </a:cubicBezTo>
                <a:cubicBezTo>
                  <a:pt x="71" y="78"/>
                  <a:pt x="70" y="75"/>
                  <a:pt x="70" y="70"/>
                </a:cubicBezTo>
                <a:cubicBezTo>
                  <a:pt x="70" y="66"/>
                  <a:pt x="71" y="63"/>
                  <a:pt x="74" y="60"/>
                </a:cubicBezTo>
                <a:cubicBezTo>
                  <a:pt x="76" y="57"/>
                  <a:pt x="80" y="55"/>
                  <a:pt x="84" y="55"/>
                </a:cubicBezTo>
                <a:cubicBezTo>
                  <a:pt x="84" y="51"/>
                  <a:pt x="84" y="51"/>
                  <a:pt x="84" y="51"/>
                </a:cubicBezTo>
                <a:cubicBezTo>
                  <a:pt x="90" y="51"/>
                  <a:pt x="90" y="51"/>
                  <a:pt x="90" y="51"/>
                </a:cubicBezTo>
                <a:cubicBezTo>
                  <a:pt x="90" y="55"/>
                  <a:pt x="90" y="55"/>
                  <a:pt x="90" y="55"/>
                </a:cubicBezTo>
                <a:cubicBezTo>
                  <a:pt x="94" y="55"/>
                  <a:pt x="97" y="57"/>
                  <a:pt x="100" y="59"/>
                </a:cubicBezTo>
                <a:cubicBezTo>
                  <a:pt x="102" y="61"/>
                  <a:pt x="103" y="64"/>
                  <a:pt x="104" y="68"/>
                </a:cubicBezTo>
                <a:cubicBezTo>
                  <a:pt x="94" y="70"/>
                  <a:pt x="94" y="70"/>
                  <a:pt x="94" y="70"/>
                </a:cubicBezTo>
                <a:cubicBezTo>
                  <a:pt x="94" y="67"/>
                  <a:pt x="92" y="64"/>
                  <a:pt x="90" y="63"/>
                </a:cubicBezTo>
                <a:cubicBezTo>
                  <a:pt x="90" y="78"/>
                  <a:pt x="90" y="78"/>
                  <a:pt x="90" y="78"/>
                </a:cubicBezTo>
                <a:cubicBezTo>
                  <a:pt x="96" y="80"/>
                  <a:pt x="100" y="82"/>
                  <a:pt x="102" y="85"/>
                </a:cubicBezTo>
                <a:cubicBezTo>
                  <a:pt x="105" y="87"/>
                  <a:pt x="106" y="91"/>
                  <a:pt x="106" y="95"/>
                </a:cubicBezTo>
                <a:cubicBezTo>
                  <a:pt x="106" y="99"/>
                  <a:pt x="104" y="103"/>
                  <a:pt x="101" y="106"/>
                </a:cubicBezTo>
                <a:cubicBezTo>
                  <a:pt x="99" y="110"/>
                  <a:pt x="95" y="112"/>
                  <a:pt x="90" y="112"/>
                </a:cubicBezTo>
                <a:cubicBezTo>
                  <a:pt x="90" y="119"/>
                  <a:pt x="90" y="119"/>
                  <a:pt x="90" y="119"/>
                </a:cubicBezTo>
                <a:cubicBezTo>
                  <a:pt x="84" y="119"/>
                  <a:pt x="84" y="119"/>
                  <a:pt x="84" y="119"/>
                </a:cubicBezTo>
                <a:cubicBezTo>
                  <a:pt x="84" y="112"/>
                  <a:pt x="84" y="112"/>
                  <a:pt x="84" y="112"/>
                </a:cubicBezTo>
                <a:cubicBezTo>
                  <a:pt x="80" y="112"/>
                  <a:pt x="76" y="110"/>
                  <a:pt x="74" y="108"/>
                </a:cubicBezTo>
                <a:cubicBezTo>
                  <a:pt x="71" y="105"/>
                  <a:pt x="69" y="101"/>
                  <a:pt x="68" y="96"/>
                </a:cubicBezTo>
                <a:cubicBezTo>
                  <a:pt x="78" y="95"/>
                  <a:pt x="78" y="95"/>
                  <a:pt x="78" y="95"/>
                </a:cubicBezTo>
                <a:cubicBezTo>
                  <a:pt x="79" y="97"/>
                  <a:pt x="79" y="99"/>
                  <a:pt x="81" y="100"/>
                </a:cubicBezTo>
                <a:cubicBezTo>
                  <a:pt x="82" y="102"/>
                  <a:pt x="83" y="103"/>
                  <a:pt x="84" y="103"/>
                </a:cubicBezTo>
                <a:close/>
                <a:moveTo>
                  <a:pt x="84" y="63"/>
                </a:moveTo>
                <a:cubicBezTo>
                  <a:pt x="83" y="64"/>
                  <a:pt x="82" y="65"/>
                  <a:pt x="81" y="66"/>
                </a:cubicBezTo>
                <a:cubicBezTo>
                  <a:pt x="80" y="67"/>
                  <a:pt x="79" y="68"/>
                  <a:pt x="79" y="70"/>
                </a:cubicBezTo>
                <a:cubicBezTo>
                  <a:pt x="79" y="71"/>
                  <a:pt x="80" y="73"/>
                  <a:pt x="81" y="74"/>
                </a:cubicBezTo>
                <a:cubicBezTo>
                  <a:pt x="81" y="75"/>
                  <a:pt x="83" y="76"/>
                  <a:pt x="84" y="76"/>
                </a:cubicBezTo>
                <a:cubicBezTo>
                  <a:pt x="84" y="63"/>
                  <a:pt x="84" y="63"/>
                  <a:pt x="84" y="63"/>
                </a:cubicBezTo>
                <a:close/>
                <a:moveTo>
                  <a:pt x="90" y="104"/>
                </a:moveTo>
                <a:cubicBezTo>
                  <a:pt x="92" y="104"/>
                  <a:pt x="93" y="103"/>
                  <a:pt x="95" y="101"/>
                </a:cubicBezTo>
                <a:cubicBezTo>
                  <a:pt x="96" y="100"/>
                  <a:pt x="96" y="98"/>
                  <a:pt x="96" y="96"/>
                </a:cubicBezTo>
                <a:cubicBezTo>
                  <a:pt x="96" y="95"/>
                  <a:pt x="96" y="93"/>
                  <a:pt x="95" y="92"/>
                </a:cubicBezTo>
                <a:cubicBezTo>
                  <a:pt x="94" y="91"/>
                  <a:pt x="92" y="90"/>
                  <a:pt x="90" y="89"/>
                </a:cubicBezTo>
                <a:cubicBezTo>
                  <a:pt x="90" y="104"/>
                  <a:pt x="90" y="104"/>
                  <a:pt x="90" y="104"/>
                </a:cubicBezTo>
                <a:close/>
                <a:moveTo>
                  <a:pt x="43" y="28"/>
                </a:moveTo>
                <a:cubicBezTo>
                  <a:pt x="43" y="13"/>
                  <a:pt x="43" y="13"/>
                  <a:pt x="43" y="13"/>
                </a:cubicBezTo>
                <a:cubicBezTo>
                  <a:pt x="43" y="6"/>
                  <a:pt x="49" y="0"/>
                  <a:pt x="56" y="0"/>
                </a:cubicBezTo>
                <a:cubicBezTo>
                  <a:pt x="118" y="0"/>
                  <a:pt x="118" y="0"/>
                  <a:pt x="118" y="0"/>
                </a:cubicBezTo>
                <a:cubicBezTo>
                  <a:pt x="125" y="0"/>
                  <a:pt x="131" y="6"/>
                  <a:pt x="131" y="13"/>
                </a:cubicBezTo>
                <a:cubicBezTo>
                  <a:pt x="131" y="28"/>
                  <a:pt x="131" y="28"/>
                  <a:pt x="131" y="28"/>
                </a:cubicBezTo>
                <a:cubicBezTo>
                  <a:pt x="123" y="28"/>
                  <a:pt x="123" y="28"/>
                  <a:pt x="123" y="28"/>
                </a:cubicBezTo>
                <a:cubicBezTo>
                  <a:pt x="123" y="19"/>
                  <a:pt x="123" y="19"/>
                  <a:pt x="123" y="19"/>
                </a:cubicBezTo>
                <a:cubicBezTo>
                  <a:pt x="123" y="13"/>
                  <a:pt x="118" y="8"/>
                  <a:pt x="112" y="8"/>
                </a:cubicBezTo>
                <a:cubicBezTo>
                  <a:pt x="61" y="8"/>
                  <a:pt x="61" y="8"/>
                  <a:pt x="61" y="8"/>
                </a:cubicBezTo>
                <a:cubicBezTo>
                  <a:pt x="55" y="8"/>
                  <a:pt x="51" y="13"/>
                  <a:pt x="51" y="19"/>
                </a:cubicBezTo>
                <a:cubicBezTo>
                  <a:pt x="51" y="28"/>
                  <a:pt x="51" y="28"/>
                  <a:pt x="51" y="28"/>
                </a:cubicBezTo>
                <a:cubicBezTo>
                  <a:pt x="43" y="28"/>
                  <a:pt x="43" y="28"/>
                  <a:pt x="43" y="28"/>
                </a:cubicBezTo>
                <a:close/>
                <a:moveTo>
                  <a:pt x="139" y="28"/>
                </a:moveTo>
                <a:cubicBezTo>
                  <a:pt x="145" y="28"/>
                  <a:pt x="145" y="28"/>
                  <a:pt x="145" y="28"/>
                </a:cubicBezTo>
                <a:cubicBezTo>
                  <a:pt x="152" y="28"/>
                  <a:pt x="152" y="28"/>
                  <a:pt x="152" y="28"/>
                </a:cubicBezTo>
                <a:cubicBezTo>
                  <a:pt x="164" y="28"/>
                  <a:pt x="174" y="38"/>
                  <a:pt x="174" y="50"/>
                </a:cubicBezTo>
                <a:cubicBezTo>
                  <a:pt x="174" y="117"/>
                  <a:pt x="174" y="117"/>
                  <a:pt x="174" y="117"/>
                </a:cubicBezTo>
                <a:cubicBezTo>
                  <a:pt x="174" y="130"/>
                  <a:pt x="164" y="140"/>
                  <a:pt x="152" y="140"/>
                </a:cubicBezTo>
                <a:cubicBezTo>
                  <a:pt x="139" y="140"/>
                  <a:pt x="139" y="140"/>
                  <a:pt x="139" y="140"/>
                </a:cubicBezTo>
                <a:cubicBezTo>
                  <a:pt x="139" y="28"/>
                  <a:pt x="139" y="28"/>
                  <a:pt x="139" y="28"/>
                </a:cubicBezTo>
                <a:close/>
                <a:moveTo>
                  <a:pt x="116" y="140"/>
                </a:moveTo>
                <a:cubicBezTo>
                  <a:pt x="116" y="28"/>
                  <a:pt x="116" y="28"/>
                  <a:pt x="116" y="28"/>
                </a:cubicBezTo>
                <a:cubicBezTo>
                  <a:pt x="56" y="28"/>
                  <a:pt x="56" y="28"/>
                  <a:pt x="56" y="28"/>
                </a:cubicBezTo>
                <a:cubicBezTo>
                  <a:pt x="56" y="140"/>
                  <a:pt x="56" y="140"/>
                  <a:pt x="56" y="140"/>
                </a:cubicBezTo>
                <a:lnTo>
                  <a:pt x="116" y="140"/>
                </a:lnTo>
                <a:close/>
              </a:path>
            </a:pathLst>
          </a:custGeom>
          <a:solidFill>
            <a:srgbClr val="2E75B6"/>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 name="文本框 3"/>
          <p:cNvSpPr txBox="1"/>
          <p:nvPr/>
        </p:nvSpPr>
        <p:spPr>
          <a:xfrm>
            <a:off x="2033691" y="1410543"/>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物品</a:t>
            </a:r>
            <a:r>
              <a:rPr lang="en-US" altLang="zh-CN" sz="2600" dirty="0">
                <a:solidFill>
                  <a:srgbClr val="2E75B6"/>
                </a:solidFill>
                <a:latin typeface="幼圆" panose="02010509060101010101" pitchFamily="49" charset="-122"/>
                <a:ea typeface="幼圆" panose="02010509060101010101" pitchFamily="49" charset="-122"/>
              </a:rPr>
              <a:t>A</a:t>
            </a:r>
            <a:endParaRPr lang="zh-CN" altLang="en-US" sz="2600" dirty="0">
              <a:solidFill>
                <a:srgbClr val="2E75B6"/>
              </a:solidFill>
              <a:latin typeface="幼圆" panose="02010509060101010101" pitchFamily="49" charset="-122"/>
              <a:ea typeface="幼圆" panose="02010509060101010101" pitchFamily="49" charset="-122"/>
            </a:endParaRPr>
          </a:p>
        </p:txBody>
      </p:sp>
      <p:sp>
        <p:nvSpPr>
          <p:cNvPr id="5" name="文本框 4"/>
          <p:cNvSpPr txBox="1"/>
          <p:nvPr/>
        </p:nvSpPr>
        <p:spPr>
          <a:xfrm>
            <a:off x="3186854" y="1410543"/>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物品</a:t>
            </a:r>
            <a:r>
              <a:rPr lang="en-US" altLang="zh-CN" sz="2600" dirty="0">
                <a:solidFill>
                  <a:srgbClr val="2E75B6"/>
                </a:solidFill>
                <a:latin typeface="幼圆" panose="02010509060101010101" pitchFamily="49" charset="-122"/>
                <a:ea typeface="幼圆" panose="02010509060101010101" pitchFamily="49" charset="-122"/>
              </a:rPr>
              <a:t>B</a:t>
            </a:r>
            <a:endParaRPr lang="zh-CN" altLang="en-US" sz="2600" dirty="0">
              <a:solidFill>
                <a:srgbClr val="2E75B6"/>
              </a:solidFill>
              <a:latin typeface="幼圆" panose="02010509060101010101" pitchFamily="49" charset="-122"/>
              <a:ea typeface="幼圆" panose="02010509060101010101" pitchFamily="49" charset="-122"/>
            </a:endParaRPr>
          </a:p>
        </p:txBody>
      </p:sp>
      <p:sp>
        <p:nvSpPr>
          <p:cNvPr id="6" name="文本框 5"/>
          <p:cNvSpPr txBox="1"/>
          <p:nvPr/>
        </p:nvSpPr>
        <p:spPr>
          <a:xfrm>
            <a:off x="4311228" y="1410543"/>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物品</a:t>
            </a:r>
            <a:r>
              <a:rPr lang="en-US" altLang="zh-CN" sz="2600" dirty="0">
                <a:solidFill>
                  <a:srgbClr val="2E75B6"/>
                </a:solidFill>
                <a:latin typeface="幼圆" panose="02010509060101010101" pitchFamily="49" charset="-122"/>
                <a:ea typeface="幼圆" panose="02010509060101010101" pitchFamily="49" charset="-122"/>
              </a:rPr>
              <a:t>C</a:t>
            </a:r>
            <a:endParaRPr lang="zh-CN" altLang="en-US" sz="2600" dirty="0">
              <a:solidFill>
                <a:srgbClr val="2E75B6"/>
              </a:solidFill>
              <a:latin typeface="幼圆" panose="02010509060101010101" pitchFamily="49" charset="-122"/>
              <a:ea typeface="幼圆" panose="02010509060101010101" pitchFamily="49" charset="-122"/>
            </a:endParaRPr>
          </a:p>
        </p:txBody>
      </p:sp>
      <p:sp>
        <p:nvSpPr>
          <p:cNvPr id="7" name="文本框 6"/>
          <p:cNvSpPr txBox="1"/>
          <p:nvPr/>
        </p:nvSpPr>
        <p:spPr>
          <a:xfrm>
            <a:off x="5552438" y="1410543"/>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物品</a:t>
            </a:r>
            <a:r>
              <a:rPr lang="en-US" altLang="zh-CN" sz="2600" dirty="0">
                <a:solidFill>
                  <a:srgbClr val="2E75B6"/>
                </a:solidFill>
                <a:latin typeface="幼圆" panose="02010509060101010101" pitchFamily="49" charset="-122"/>
                <a:ea typeface="幼圆" panose="02010509060101010101" pitchFamily="49" charset="-122"/>
              </a:rPr>
              <a:t>D</a:t>
            </a:r>
            <a:endParaRPr lang="zh-CN" altLang="en-US" sz="2600" dirty="0">
              <a:solidFill>
                <a:srgbClr val="2E75B6"/>
              </a:solidFill>
              <a:latin typeface="幼圆" panose="02010509060101010101" pitchFamily="49" charset="-122"/>
              <a:ea typeface="幼圆" panose="02010509060101010101" pitchFamily="49" charset="-122"/>
            </a:endParaRPr>
          </a:p>
        </p:txBody>
      </p:sp>
      <p:sp>
        <p:nvSpPr>
          <p:cNvPr id="8" name="文本框 7"/>
          <p:cNvSpPr txBox="1"/>
          <p:nvPr/>
        </p:nvSpPr>
        <p:spPr>
          <a:xfrm>
            <a:off x="6793648" y="1410543"/>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物品</a:t>
            </a:r>
            <a:r>
              <a:rPr lang="en-US" altLang="zh-CN" sz="2600" dirty="0">
                <a:solidFill>
                  <a:srgbClr val="2E75B6"/>
                </a:solidFill>
                <a:latin typeface="幼圆" panose="02010509060101010101" pitchFamily="49" charset="-122"/>
                <a:ea typeface="幼圆" panose="02010509060101010101" pitchFamily="49" charset="-122"/>
              </a:rPr>
              <a:t>E</a:t>
            </a:r>
            <a:endParaRPr lang="zh-CN" altLang="en-US" sz="2600" dirty="0">
              <a:solidFill>
                <a:srgbClr val="2E75B6"/>
              </a:solidFill>
              <a:latin typeface="幼圆" panose="02010509060101010101" pitchFamily="49" charset="-122"/>
              <a:ea typeface="幼圆" panose="02010509060101010101" pitchFamily="49" charset="-122"/>
            </a:endParaRPr>
          </a:p>
        </p:txBody>
      </p:sp>
      <p:sp>
        <p:nvSpPr>
          <p:cNvPr id="9" name="文本框 8"/>
          <p:cNvSpPr txBox="1"/>
          <p:nvPr/>
        </p:nvSpPr>
        <p:spPr>
          <a:xfrm>
            <a:off x="909317" y="2064169"/>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重量</a:t>
            </a:r>
          </a:p>
        </p:txBody>
      </p:sp>
      <p:sp>
        <p:nvSpPr>
          <p:cNvPr id="10" name="文本框 9"/>
          <p:cNvSpPr txBox="1"/>
          <p:nvPr/>
        </p:nvSpPr>
        <p:spPr>
          <a:xfrm>
            <a:off x="909317" y="2754300"/>
            <a:ext cx="1124374" cy="492443"/>
          </a:xfrm>
          <a:prstGeom prst="rect">
            <a:avLst/>
          </a:prstGeom>
          <a:noFill/>
        </p:spPr>
        <p:txBody>
          <a:bodyPr wrap="square" rtlCol="0">
            <a:spAutoFit/>
          </a:bodyPr>
          <a:lstStyle/>
          <a:p>
            <a:pPr algn="ctr"/>
            <a:r>
              <a:rPr lang="zh-CN" altLang="en-US" sz="2600" dirty="0">
                <a:solidFill>
                  <a:srgbClr val="2E75B6"/>
                </a:solidFill>
                <a:latin typeface="幼圆" panose="02010509060101010101" pitchFamily="49" charset="-122"/>
                <a:ea typeface="幼圆" panose="02010509060101010101" pitchFamily="49" charset="-122"/>
              </a:rPr>
              <a:t>价值</a:t>
            </a:r>
          </a:p>
        </p:txBody>
      </p:sp>
      <p:sp>
        <p:nvSpPr>
          <p:cNvPr id="11" name="文本框 10"/>
          <p:cNvSpPr txBox="1"/>
          <p:nvPr/>
        </p:nvSpPr>
        <p:spPr>
          <a:xfrm>
            <a:off x="2230965" y="2064169"/>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1</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349414" y="2064169"/>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2</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508502" y="2064169"/>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3</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749712" y="2064169"/>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4</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990922" y="2064169"/>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5</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230965" y="2754300"/>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2</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349414" y="2754300"/>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4</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08502" y="2754300"/>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5</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749712" y="2754300"/>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6</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990922" y="2754300"/>
            <a:ext cx="729825" cy="492443"/>
          </a:xfrm>
          <a:prstGeom prst="rect">
            <a:avLst/>
          </a:prstGeom>
          <a:noFill/>
        </p:spPr>
        <p:txBody>
          <a:bodyPr wrap="square" rtlCol="0">
            <a:spAutoFit/>
          </a:bodyPr>
          <a:lstStyle/>
          <a:p>
            <a:pPr algn="ctr"/>
            <a:r>
              <a:rPr lang="en-US" altLang="zh-CN" sz="2600" b="1" dirty="0">
                <a:solidFill>
                  <a:srgbClr val="2E75B6"/>
                </a:solidFill>
                <a:latin typeface="微软雅黑" panose="020B0503020204020204" pitchFamily="34" charset="-122"/>
                <a:ea typeface="微软雅黑" panose="020B0503020204020204" pitchFamily="34" charset="-122"/>
              </a:rPr>
              <a:t>7</a:t>
            </a:r>
            <a:endParaRPr lang="zh-CN" altLang="en-US" sz="2600" b="1" dirty="0">
              <a:solidFill>
                <a:srgbClr val="2E75B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957217" y="3442737"/>
            <a:ext cx="5229567" cy="400110"/>
          </a:xfrm>
          <a:prstGeom prst="rect">
            <a:avLst/>
          </a:prstGeom>
          <a:noFill/>
        </p:spPr>
        <p:txBody>
          <a:bodyPr wrap="square" rtlCol="0">
            <a:spAutoFit/>
          </a:bodyPr>
          <a:lstStyle/>
          <a:p>
            <a:pPr algn="ctr"/>
            <a:r>
              <a:rPr lang="zh-CN" altLang="en-US" sz="2000" dirty="0">
                <a:solidFill>
                  <a:srgbClr val="FF0000"/>
                </a:solidFill>
                <a:latin typeface="幼圆" panose="02010509060101010101" pitchFamily="49" charset="-122"/>
                <a:ea typeface="幼圆" panose="02010509060101010101" pitchFamily="49" charset="-122"/>
              </a:rPr>
              <a:t>选择多个物品使总重量不大于</a:t>
            </a:r>
            <a:r>
              <a:rPr lang="en-US" altLang="zh-CN" sz="2000" dirty="0">
                <a:solidFill>
                  <a:srgbClr val="FF0000"/>
                </a:solidFill>
                <a:latin typeface="幼圆" panose="02010509060101010101" pitchFamily="49" charset="-122"/>
                <a:ea typeface="幼圆" panose="02010509060101010101" pitchFamily="49" charset="-122"/>
              </a:rPr>
              <a:t>7</a:t>
            </a:r>
            <a:r>
              <a:rPr lang="zh-CN" altLang="en-US" sz="2000" dirty="0">
                <a:solidFill>
                  <a:srgbClr val="FF0000"/>
                </a:solidFill>
                <a:latin typeface="幼圆" panose="02010509060101010101" pitchFamily="49" charset="-122"/>
                <a:ea typeface="幼圆" panose="02010509060101010101" pitchFamily="49" charset="-122"/>
              </a:rPr>
              <a:t>且总价值最大</a:t>
            </a:r>
          </a:p>
        </p:txBody>
      </p:sp>
      <p:sp>
        <p:nvSpPr>
          <p:cNvPr id="22" name="文本框 21"/>
          <p:cNvSpPr txBox="1"/>
          <p:nvPr/>
        </p:nvSpPr>
        <p:spPr>
          <a:xfrm>
            <a:off x="479795" y="4373128"/>
            <a:ext cx="1124374" cy="430887"/>
          </a:xfrm>
          <a:prstGeom prst="rect">
            <a:avLst/>
          </a:prstGeom>
          <a:no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方案一：</a:t>
            </a:r>
          </a:p>
        </p:txBody>
      </p:sp>
      <p:sp>
        <p:nvSpPr>
          <p:cNvPr id="23" name="文本框 22"/>
          <p:cNvSpPr txBox="1"/>
          <p:nvPr/>
        </p:nvSpPr>
        <p:spPr>
          <a:xfrm>
            <a:off x="479795" y="4896498"/>
            <a:ext cx="1124374" cy="430887"/>
          </a:xfrm>
          <a:prstGeom prst="rect">
            <a:avLst/>
          </a:prstGeom>
          <a:no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方案二：</a:t>
            </a:r>
          </a:p>
        </p:txBody>
      </p:sp>
      <p:sp>
        <p:nvSpPr>
          <p:cNvPr id="24" name="文本框 23"/>
          <p:cNvSpPr txBox="1"/>
          <p:nvPr/>
        </p:nvSpPr>
        <p:spPr>
          <a:xfrm>
            <a:off x="479795" y="5419868"/>
            <a:ext cx="1124374" cy="430887"/>
          </a:xfrm>
          <a:prstGeom prst="rect">
            <a:avLst/>
          </a:prstGeom>
          <a:no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方案三：</a:t>
            </a:r>
          </a:p>
        </p:txBody>
      </p:sp>
      <p:sp>
        <p:nvSpPr>
          <p:cNvPr id="25" name="文本框 24"/>
          <p:cNvSpPr txBox="1"/>
          <p:nvPr/>
        </p:nvSpPr>
        <p:spPr>
          <a:xfrm>
            <a:off x="479795" y="5943239"/>
            <a:ext cx="1124374" cy="430887"/>
          </a:xfrm>
          <a:prstGeom prst="rect">
            <a:avLst/>
          </a:prstGeom>
          <a:no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方案四：</a:t>
            </a:r>
          </a:p>
        </p:txBody>
      </p:sp>
      <p:sp>
        <p:nvSpPr>
          <p:cNvPr id="26" name="文本框 25"/>
          <p:cNvSpPr txBox="1"/>
          <p:nvPr/>
        </p:nvSpPr>
        <p:spPr>
          <a:xfrm>
            <a:off x="1458810" y="4347202"/>
            <a:ext cx="5230701" cy="430887"/>
          </a:xfrm>
          <a:prstGeom prst="rect">
            <a:avLst/>
          </a:prstGeom>
          <a:noFill/>
        </p:spPr>
        <p:txBody>
          <a:bodyPr wrap="square" rtlCol="0">
            <a:spAutoFit/>
          </a:bodyPr>
          <a:lstStyle/>
          <a:p>
            <a:r>
              <a:rPr lang="zh-CN" altLang="en-US" sz="2200" dirty="0">
                <a:latin typeface="幼圆" panose="02010509060101010101" pitchFamily="49" charset="-122"/>
                <a:ea typeface="幼圆" panose="02010509060101010101" pitchFamily="49" charset="-122"/>
              </a:rPr>
              <a:t>优先选择重量小的（</a:t>
            </a:r>
            <a:r>
              <a:rPr lang="en-US" altLang="zh-CN" sz="2200" dirty="0">
                <a:latin typeface="幼圆" panose="02010509060101010101" pitchFamily="49" charset="-122"/>
                <a:ea typeface="幼圆" panose="02010509060101010101" pitchFamily="49" charset="-122"/>
              </a:rPr>
              <a:t>A-B-C</a:t>
            </a:r>
            <a:r>
              <a:rPr lang="zh-CN" altLang="en-US" sz="2200" dirty="0">
                <a:latin typeface="幼圆" panose="02010509060101010101" pitchFamily="49" charset="-122"/>
                <a:ea typeface="幼圆" panose="02010509060101010101" pitchFamily="49" charset="-122"/>
              </a:rPr>
              <a:t>），总价值</a:t>
            </a:r>
            <a:r>
              <a:rPr lang="en-US" altLang="zh-CN" sz="2200" dirty="0">
                <a:latin typeface="幼圆" panose="02010509060101010101" pitchFamily="49" charset="-122"/>
                <a:ea typeface="幼圆" panose="02010509060101010101" pitchFamily="49" charset="-122"/>
              </a:rPr>
              <a:t>11</a:t>
            </a:r>
            <a:endParaRPr lang="zh-CN" altLang="en-US" sz="2200" dirty="0">
              <a:latin typeface="幼圆" panose="02010509060101010101" pitchFamily="49" charset="-122"/>
              <a:ea typeface="幼圆" panose="02010509060101010101" pitchFamily="49" charset="-122"/>
            </a:endParaRPr>
          </a:p>
        </p:txBody>
      </p:sp>
      <p:sp>
        <p:nvSpPr>
          <p:cNvPr id="27" name="文本框 26"/>
          <p:cNvSpPr txBox="1"/>
          <p:nvPr/>
        </p:nvSpPr>
        <p:spPr>
          <a:xfrm>
            <a:off x="1458810" y="4871401"/>
            <a:ext cx="5230701" cy="430887"/>
          </a:xfrm>
          <a:prstGeom prst="rect">
            <a:avLst/>
          </a:prstGeom>
          <a:noFill/>
        </p:spPr>
        <p:txBody>
          <a:bodyPr wrap="square" rtlCol="0">
            <a:spAutoFit/>
          </a:bodyPr>
          <a:lstStyle/>
          <a:p>
            <a:r>
              <a:rPr lang="zh-CN" altLang="en-US" sz="2200" dirty="0">
                <a:latin typeface="幼圆" panose="02010509060101010101" pitchFamily="49" charset="-122"/>
                <a:ea typeface="幼圆" panose="02010509060101010101" pitchFamily="49" charset="-122"/>
              </a:rPr>
              <a:t>优先选择价值大的（</a:t>
            </a:r>
            <a:r>
              <a:rPr lang="en-US" altLang="zh-CN" sz="2200" dirty="0">
                <a:latin typeface="幼圆" panose="02010509060101010101" pitchFamily="49" charset="-122"/>
                <a:ea typeface="幼圆" panose="02010509060101010101" pitchFamily="49" charset="-122"/>
              </a:rPr>
              <a:t>E-B</a:t>
            </a:r>
            <a:r>
              <a:rPr lang="zh-CN" altLang="en-US" sz="2200" dirty="0">
                <a:latin typeface="幼圆" panose="02010509060101010101" pitchFamily="49" charset="-122"/>
                <a:ea typeface="幼圆" panose="02010509060101010101" pitchFamily="49" charset="-122"/>
              </a:rPr>
              <a:t>），总价值</a:t>
            </a:r>
            <a:r>
              <a:rPr lang="en-US" altLang="zh-CN" sz="2200" dirty="0">
                <a:latin typeface="幼圆" panose="02010509060101010101" pitchFamily="49" charset="-122"/>
                <a:ea typeface="幼圆" panose="02010509060101010101" pitchFamily="49" charset="-122"/>
              </a:rPr>
              <a:t>11</a:t>
            </a:r>
            <a:endParaRPr lang="zh-CN" altLang="en-US" sz="2200" dirty="0">
              <a:latin typeface="幼圆" panose="02010509060101010101" pitchFamily="49" charset="-122"/>
              <a:ea typeface="幼圆" panose="02010509060101010101" pitchFamily="49" charset="-122"/>
            </a:endParaRPr>
          </a:p>
        </p:txBody>
      </p:sp>
      <p:cxnSp>
        <p:nvCxnSpPr>
          <p:cNvPr id="29" name="直接连接符 28"/>
          <p:cNvCxnSpPr/>
          <p:nvPr/>
        </p:nvCxnSpPr>
        <p:spPr>
          <a:xfrm>
            <a:off x="193675" y="4110385"/>
            <a:ext cx="87566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458810" y="5395600"/>
            <a:ext cx="6364390" cy="430887"/>
          </a:xfrm>
          <a:prstGeom prst="rect">
            <a:avLst/>
          </a:prstGeom>
          <a:noFill/>
        </p:spPr>
        <p:txBody>
          <a:bodyPr wrap="square" rtlCol="0">
            <a:spAutoFit/>
          </a:bodyPr>
          <a:lstStyle/>
          <a:p>
            <a:r>
              <a:rPr lang="zh-CN" altLang="en-US" sz="2200" dirty="0">
                <a:latin typeface="幼圆" panose="02010509060101010101" pitchFamily="49" charset="-122"/>
                <a:ea typeface="幼圆" panose="02010509060101010101" pitchFamily="49" charset="-122"/>
              </a:rPr>
              <a:t>优先选择价值重量比大的（</a:t>
            </a:r>
            <a:r>
              <a:rPr lang="en-US" altLang="zh-CN" sz="2200" dirty="0">
                <a:latin typeface="幼圆" panose="02010509060101010101" pitchFamily="49" charset="-122"/>
                <a:ea typeface="幼圆" panose="02010509060101010101" pitchFamily="49" charset="-122"/>
              </a:rPr>
              <a:t>A-B-C</a:t>
            </a:r>
            <a:r>
              <a:rPr lang="zh-CN" altLang="en-US" sz="2200" dirty="0">
                <a:latin typeface="幼圆" panose="02010509060101010101" pitchFamily="49" charset="-122"/>
                <a:ea typeface="幼圆" panose="02010509060101010101" pitchFamily="49" charset="-122"/>
              </a:rPr>
              <a:t>），总价值</a:t>
            </a:r>
            <a:r>
              <a:rPr lang="en-US" altLang="zh-CN" sz="2200" dirty="0">
                <a:latin typeface="幼圆" panose="02010509060101010101" pitchFamily="49" charset="-122"/>
                <a:ea typeface="幼圆" panose="02010509060101010101" pitchFamily="49" charset="-122"/>
              </a:rPr>
              <a:t>11</a:t>
            </a:r>
            <a:endParaRPr lang="zh-CN" altLang="en-US" sz="2200" dirty="0">
              <a:latin typeface="幼圆" panose="02010509060101010101" pitchFamily="49" charset="-122"/>
              <a:ea typeface="幼圆" panose="02010509060101010101" pitchFamily="49" charset="-122"/>
            </a:endParaRPr>
          </a:p>
        </p:txBody>
      </p:sp>
      <p:sp>
        <p:nvSpPr>
          <p:cNvPr id="31" name="文本框 30"/>
          <p:cNvSpPr txBox="1"/>
          <p:nvPr/>
        </p:nvSpPr>
        <p:spPr>
          <a:xfrm>
            <a:off x="1458810" y="5919800"/>
            <a:ext cx="5230701" cy="430887"/>
          </a:xfrm>
          <a:prstGeom prst="rect">
            <a:avLst/>
          </a:prstGeom>
          <a:noFill/>
        </p:spPr>
        <p:txBody>
          <a:bodyPr wrap="square" rtlCol="0">
            <a:spAutoFit/>
          </a:bodyPr>
          <a:lstStyle/>
          <a:p>
            <a:r>
              <a:rPr lang="zh-CN" altLang="en-US" sz="2200" dirty="0">
                <a:latin typeface="幼圆" panose="02010509060101010101" pitchFamily="49" charset="-122"/>
                <a:ea typeface="幼圆" panose="02010509060101010101" pitchFamily="49" charset="-122"/>
              </a:rPr>
              <a:t>遍历所有组合（</a:t>
            </a:r>
            <a:r>
              <a:rPr lang="en-US" altLang="zh-CN" sz="2200" dirty="0">
                <a:latin typeface="幼圆" panose="02010509060101010101" pitchFamily="49" charset="-122"/>
                <a:ea typeface="幼圆" panose="02010509060101010101" pitchFamily="49" charset="-122"/>
              </a:rPr>
              <a:t>A-B-D</a:t>
            </a:r>
            <a:r>
              <a:rPr lang="zh-CN" altLang="en-US" sz="2200" dirty="0">
                <a:latin typeface="幼圆" panose="02010509060101010101" pitchFamily="49" charset="-122"/>
                <a:ea typeface="幼圆" panose="02010509060101010101" pitchFamily="49" charset="-122"/>
              </a:rPr>
              <a:t>），总价值</a:t>
            </a:r>
            <a:r>
              <a:rPr lang="en-US" altLang="zh-CN" sz="2200" dirty="0">
                <a:latin typeface="幼圆" panose="02010509060101010101" pitchFamily="49" charset="-122"/>
                <a:ea typeface="幼圆" panose="02010509060101010101" pitchFamily="49" charset="-122"/>
              </a:rPr>
              <a:t>12</a:t>
            </a:r>
            <a:endParaRPr lang="zh-CN" altLang="en-US" sz="2200" dirty="0">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32" name="文本框 31"/>
              <p:cNvSpPr txBox="1"/>
              <p:nvPr/>
            </p:nvSpPr>
            <p:spPr>
              <a:xfrm>
                <a:off x="7405800" y="5943238"/>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sSup>
                        <m:sSupPr>
                          <m:ctrlPr>
                            <a:rPr lang="en-US" altLang="zh-CN" sz="2200" b="0" i="1" smtClean="0">
                              <a:solidFill>
                                <a:srgbClr val="FF0000"/>
                              </a:solidFill>
                              <a:latin typeface="Cambria Math" panose="02040503050406030204" pitchFamily="18" charset="0"/>
                            </a:rPr>
                          </m:ctrlPr>
                        </m:sSupPr>
                        <m:e>
                          <m:r>
                            <a:rPr lang="en-US" altLang="zh-CN" sz="2200" b="0" i="1" smtClean="0">
                              <a:solidFill>
                                <a:srgbClr val="FF0000"/>
                              </a:solidFill>
                              <a:latin typeface="Cambria Math" panose="02040503050406030204" pitchFamily="18" charset="0"/>
                            </a:rPr>
                            <m:t>2</m:t>
                          </m:r>
                        </m:e>
                        <m:sup>
                          <m:r>
                            <a:rPr lang="en-US" altLang="zh-CN" sz="2200" b="0" i="1" smtClean="0">
                              <a:solidFill>
                                <a:srgbClr val="FF0000"/>
                              </a:solidFill>
                              <a:latin typeface="Cambria Math" panose="02040503050406030204" pitchFamily="18" charset="0"/>
                            </a:rPr>
                            <m:t>𝑛</m:t>
                          </m:r>
                        </m:sup>
                      </m:sSup>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405800" y="5943238"/>
                <a:ext cx="745067" cy="430887"/>
              </a:xfrm>
              <a:prstGeom prst="rect">
                <a:avLst/>
              </a:prstGeom>
              <a:blipFill rotWithShape="0">
                <a:blip r:embed="rId2"/>
                <a:stretch>
                  <a:fillRect r="-22951"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7411733" y="5419868"/>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7411733" y="5419868"/>
                <a:ext cx="745067" cy="430887"/>
              </a:xfrm>
              <a:prstGeom prst="rect">
                <a:avLst/>
              </a:prstGeom>
              <a:blipFill rotWithShape="0">
                <a:blip r:embed="rId3"/>
                <a:stretch>
                  <a:fillRect r="-4098"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405383" y="4871401"/>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7405383" y="4871401"/>
                <a:ext cx="745067" cy="430887"/>
              </a:xfrm>
              <a:prstGeom prst="rect">
                <a:avLst/>
              </a:prstGeom>
              <a:blipFill rotWithShape="0">
                <a:blip r:embed="rId4"/>
                <a:stretch>
                  <a:fillRect r="-4098"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7405382" y="4347201"/>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7405382" y="4347201"/>
                <a:ext cx="745067" cy="430887"/>
              </a:xfrm>
              <a:prstGeom prst="rect">
                <a:avLst/>
              </a:prstGeom>
              <a:blipFill rotWithShape="0">
                <a:blip r:embed="rId5"/>
                <a:stretch>
                  <a:fillRect r="-4098" b="-15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546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30" grpId="0"/>
      <p:bldP spid="31" grpId="0"/>
      <p:bldP spid="32" grpId="0"/>
      <p:bldP spid="33" grpId="0"/>
      <p:bldP spid="34"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0866" y="335369"/>
            <a:ext cx="6163730" cy="1754326"/>
          </a:xfrm>
          <a:prstGeom prst="rect">
            <a:avLst/>
          </a:prstGeom>
          <a:noFill/>
        </p:spPr>
        <p:txBody>
          <a:bodyPr wrap="square" rtlCol="0">
            <a:spAutoFit/>
          </a:bodyPr>
          <a:lstStyle/>
          <a:p>
            <a:pPr>
              <a:lnSpc>
                <a:spcPct val="120000"/>
              </a:lnSpc>
            </a:pPr>
            <a:r>
              <a:rPr lang="zh-CN" altLang="en-US" sz="6000" dirty="0">
                <a:solidFill>
                  <a:srgbClr val="2E75B6"/>
                </a:solidFill>
                <a:latin typeface="幼圆" panose="02010509060101010101" pitchFamily="49" charset="-122"/>
                <a:ea typeface="幼圆" panose="02010509060101010101" pitchFamily="49" charset="-122"/>
              </a:rPr>
              <a:t>进化算法</a:t>
            </a:r>
            <a:endParaRPr lang="en-US" altLang="zh-CN" sz="6000" dirty="0">
              <a:solidFill>
                <a:srgbClr val="2E75B6"/>
              </a:solidFill>
              <a:latin typeface="幼圆" panose="02010509060101010101" pitchFamily="49" charset="-122"/>
              <a:ea typeface="幼圆" panose="02010509060101010101" pitchFamily="49" charset="-122"/>
            </a:endParaRPr>
          </a:p>
          <a:p>
            <a:pPr>
              <a:lnSpc>
                <a:spcPct val="120000"/>
              </a:lnSpc>
            </a:pPr>
            <a:r>
              <a:rPr lang="en-US" altLang="zh-CN" sz="3000" dirty="0">
                <a:solidFill>
                  <a:srgbClr val="2E75B6"/>
                </a:solidFill>
                <a:latin typeface="微软雅黑" panose="020B0503020204020204" pitchFamily="34" charset="-122"/>
                <a:ea typeface="微软雅黑" panose="020B0503020204020204" pitchFamily="34" charset="-122"/>
              </a:rPr>
              <a:t>Evolutionary Algorithm</a:t>
            </a:r>
            <a:endParaRPr lang="zh-CN" altLang="en-US" sz="3000" dirty="0">
              <a:solidFill>
                <a:srgbClr val="2E75B6"/>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735017" y="3001098"/>
            <a:ext cx="5673966" cy="1992923"/>
            <a:chOff x="1682265" y="3001098"/>
            <a:chExt cx="5673966" cy="1992923"/>
          </a:xfrm>
        </p:grpSpPr>
        <p:sp>
          <p:nvSpPr>
            <p:cNvPr id="3" name="文本框 2"/>
            <p:cNvSpPr txBox="1"/>
            <p:nvPr/>
          </p:nvSpPr>
          <p:spPr>
            <a:xfrm>
              <a:off x="2301046" y="3142197"/>
              <a:ext cx="4881884" cy="553998"/>
            </a:xfrm>
            <a:prstGeom prst="rect">
              <a:avLst/>
            </a:prstGeom>
            <a:noFill/>
          </p:spPr>
          <p:txBody>
            <a:bodyPr wrap="square" rtlCol="0">
              <a:spAutoFit/>
            </a:bodyPr>
            <a:lstStyle/>
            <a:p>
              <a:pPr algn="ctr"/>
              <a:r>
                <a:rPr lang="zh-CN" altLang="en-US" sz="3000" dirty="0">
                  <a:solidFill>
                    <a:srgbClr val="2E75B6"/>
                  </a:solidFill>
                  <a:latin typeface="微软雅黑 Light" panose="020B0502040204020203" pitchFamily="34" charset="-122"/>
                  <a:ea typeface="幼圆" panose="02010509060101010101" pitchFamily="49" charset="-122"/>
                </a:rPr>
                <a:t>用</a:t>
              </a:r>
              <a:r>
                <a:rPr lang="en-US" altLang="zh-CN" sz="3000" dirty="0">
                  <a:solidFill>
                    <a:srgbClr val="2E75B6"/>
                  </a:solidFill>
                  <a:latin typeface="微软雅黑 Light" panose="020B0502040204020203" pitchFamily="34" charset="-122"/>
                  <a:ea typeface="幼圆" panose="02010509060101010101" pitchFamily="49" charset="-122"/>
                </a:rPr>
                <a:t>P</a:t>
              </a:r>
              <a:r>
                <a:rPr lang="zh-CN" altLang="en-US" sz="3000" dirty="0">
                  <a:solidFill>
                    <a:srgbClr val="2E75B6"/>
                  </a:solidFill>
                  <a:latin typeface="微软雅黑 Light" panose="020B0502040204020203" pitchFamily="34" charset="-122"/>
                  <a:ea typeface="幼圆" panose="02010509060101010101" pitchFamily="49" charset="-122"/>
                </a:rPr>
                <a:t>的步骤来求解</a:t>
              </a:r>
              <a:r>
                <a:rPr lang="en-US" altLang="zh-CN" sz="3000" dirty="0">
                  <a:solidFill>
                    <a:srgbClr val="2E75B6"/>
                  </a:solidFill>
                  <a:latin typeface="微软雅黑 Light" panose="020B0502040204020203" pitchFamily="34" charset="-122"/>
                  <a:ea typeface="幼圆" panose="02010509060101010101" pitchFamily="49" charset="-122"/>
                </a:rPr>
                <a:t>NP</a:t>
              </a:r>
              <a:r>
                <a:rPr lang="zh-CN" altLang="en-US" sz="3000" dirty="0">
                  <a:solidFill>
                    <a:srgbClr val="2E75B6"/>
                  </a:solidFill>
                  <a:latin typeface="微软雅黑 Light" panose="020B0502040204020203" pitchFamily="34" charset="-122"/>
                  <a:ea typeface="幼圆" panose="02010509060101010101" pitchFamily="49" charset="-122"/>
                </a:rPr>
                <a:t>的问题</a:t>
              </a:r>
            </a:p>
          </p:txBody>
        </p:sp>
        <mc:AlternateContent xmlns:mc="http://schemas.openxmlformats.org/markup-compatibility/2006" xmlns:a14="http://schemas.microsoft.com/office/drawing/2010/main">
          <mc:Choice Requires="a14">
            <p:sp>
              <p:nvSpPr>
                <p:cNvPr id="4" name="文本框 3"/>
                <p:cNvSpPr txBox="1"/>
                <p:nvPr/>
              </p:nvSpPr>
              <p:spPr>
                <a:xfrm>
                  <a:off x="2495371" y="3696193"/>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𝑛𝑔</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495371" y="3696193"/>
                  <a:ext cx="745067" cy="430887"/>
                </a:xfrm>
                <a:prstGeom prst="rect">
                  <a:avLst/>
                </a:prstGeom>
                <a:blipFill rotWithShape="0">
                  <a:blip r:embed="rId2"/>
                  <a:stretch>
                    <a:fillRect r="-27049"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188185" y="3597781"/>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sSup>
                          <m:sSupPr>
                            <m:ctrlPr>
                              <a:rPr lang="en-US" altLang="zh-CN" sz="2200" b="0" i="1" smtClean="0">
                                <a:solidFill>
                                  <a:srgbClr val="FF0000"/>
                                </a:solidFill>
                                <a:latin typeface="Cambria Math" panose="02040503050406030204" pitchFamily="18" charset="0"/>
                              </a:rPr>
                            </m:ctrlPr>
                          </m:sSupPr>
                          <m:e>
                            <m:r>
                              <a:rPr lang="en-US" altLang="zh-CN" sz="2200" b="0" i="1" smtClean="0">
                                <a:solidFill>
                                  <a:srgbClr val="FF0000"/>
                                </a:solidFill>
                                <a:latin typeface="Cambria Math" panose="02040503050406030204" pitchFamily="18" charset="0"/>
                              </a:rPr>
                              <m:t>2</m:t>
                            </m:r>
                          </m:e>
                          <m:sup>
                            <m:r>
                              <a:rPr lang="en-US" altLang="zh-CN" sz="2200" b="0" i="1" smtClean="0">
                                <a:solidFill>
                                  <a:srgbClr val="FF0000"/>
                                </a:solidFill>
                                <a:latin typeface="Cambria Math" panose="02040503050406030204" pitchFamily="18" charset="0"/>
                              </a:rPr>
                              <m:t>𝑛</m:t>
                            </m:r>
                          </m:sup>
                        </m:sSup>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188185" y="3597781"/>
                  <a:ext cx="745067" cy="430887"/>
                </a:xfrm>
                <a:prstGeom prst="rect">
                  <a:avLst/>
                </a:prstGeom>
                <a:blipFill rotWithShape="0">
                  <a:blip r:embed="rId3"/>
                  <a:stretch>
                    <a:fillRect r="-22951" b="-15493"/>
                  </a:stretch>
                </a:blipFill>
              </p:spPr>
              <p:txBody>
                <a:bodyPr/>
                <a:lstStyle/>
                <a:p>
                  <a:r>
                    <a:rPr lang="zh-CN" altLang="en-US">
                      <a:noFill/>
                    </a:rPr>
                    <a:t> </a:t>
                  </a:r>
                </a:p>
              </p:txBody>
            </p:sp>
          </mc:Fallback>
        </mc:AlternateContent>
        <p:sp>
          <p:nvSpPr>
            <p:cNvPr id="6" name="文本框 5"/>
            <p:cNvSpPr txBox="1"/>
            <p:nvPr/>
          </p:nvSpPr>
          <p:spPr>
            <a:xfrm>
              <a:off x="3163709" y="4406861"/>
              <a:ext cx="1048584" cy="338554"/>
            </a:xfrm>
            <a:prstGeom prst="rect">
              <a:avLst/>
            </a:prstGeom>
            <a:noFill/>
          </p:spPr>
          <p:txBody>
            <a:bodyPr wrap="square" rtlCol="0">
              <a:spAutoFit/>
            </a:bodyPr>
            <a:lstStyle/>
            <a:p>
              <a:pPr algn="ctr"/>
              <a:r>
                <a:rPr lang="zh-CN" altLang="en-US" sz="1600" dirty="0">
                  <a:solidFill>
                    <a:srgbClr val="FF0000"/>
                  </a:solidFill>
                  <a:latin typeface="幼圆" panose="02010509060101010101" pitchFamily="49" charset="-122"/>
                  <a:ea typeface="幼圆" panose="02010509060101010101" pitchFamily="49" charset="-122"/>
                </a:rPr>
                <a:t>评价次数</a:t>
              </a:r>
            </a:p>
          </p:txBody>
        </p:sp>
        <p:sp>
          <p:nvSpPr>
            <p:cNvPr id="7" name="文本框 6"/>
            <p:cNvSpPr txBox="1"/>
            <p:nvPr/>
          </p:nvSpPr>
          <p:spPr>
            <a:xfrm>
              <a:off x="1801105" y="4406861"/>
              <a:ext cx="1048584" cy="338554"/>
            </a:xfrm>
            <a:prstGeom prst="rect">
              <a:avLst/>
            </a:prstGeom>
            <a:noFill/>
          </p:spPr>
          <p:txBody>
            <a:bodyPr wrap="square" rtlCol="0">
              <a:spAutoFit/>
            </a:bodyPr>
            <a:lstStyle/>
            <a:p>
              <a:pPr algn="ctr"/>
              <a:r>
                <a:rPr lang="zh-CN" altLang="en-US" sz="1600" dirty="0">
                  <a:solidFill>
                    <a:srgbClr val="FF0000"/>
                  </a:solidFill>
                  <a:latin typeface="幼圆" panose="02010509060101010101" pitchFamily="49" charset="-122"/>
                  <a:ea typeface="幼圆" panose="02010509060101010101" pitchFamily="49" charset="-122"/>
                </a:rPr>
                <a:t>问题规模</a:t>
              </a:r>
            </a:p>
          </p:txBody>
        </p:sp>
        <p:cxnSp>
          <p:nvCxnSpPr>
            <p:cNvPr id="9" name="直接箭头连接符 8"/>
            <p:cNvCxnSpPr/>
            <p:nvPr/>
          </p:nvCxnSpPr>
          <p:spPr>
            <a:xfrm flipV="1">
              <a:off x="2338097" y="4090575"/>
              <a:ext cx="592554" cy="367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3108452" y="4088984"/>
              <a:ext cx="566736" cy="3692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682265" y="3001098"/>
              <a:ext cx="5673966" cy="1992923"/>
            </a:xfrm>
            <a:prstGeom prst="rect">
              <a:avLst/>
            </a:prstGeom>
            <a:noFill/>
            <a:ln w="19050">
              <a:solidFill>
                <a:srgbClr val="2E75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3532134" y="5362235"/>
            <a:ext cx="2079733" cy="861774"/>
          </a:xfrm>
          <a:prstGeom prst="rect">
            <a:avLst/>
          </a:prstGeom>
          <a:noFill/>
        </p:spPr>
        <p:txBody>
          <a:bodyPr wrap="square" rtlCol="0">
            <a:spAutoFit/>
          </a:bodyPr>
          <a:lstStyle/>
          <a:p>
            <a:pPr algn="ctr"/>
            <a:r>
              <a:rPr lang="en-US" altLang="zh-CN" sz="5000" dirty="0">
                <a:solidFill>
                  <a:srgbClr val="2E75B6"/>
                </a:solidFill>
                <a:latin typeface="+mj-lt"/>
              </a:rPr>
              <a:t>P</a:t>
            </a:r>
            <a:r>
              <a:rPr lang="zh-CN" altLang="en-US" sz="5000" dirty="0">
                <a:solidFill>
                  <a:srgbClr val="2E75B6"/>
                </a:solidFill>
                <a:latin typeface="华文中宋" panose="02010600040101010101" pitchFamily="2" charset="-122"/>
                <a:ea typeface="华文中宋" panose="02010600040101010101" pitchFamily="2" charset="-122"/>
              </a:rPr>
              <a:t>→</a:t>
            </a:r>
            <a:r>
              <a:rPr lang="en-US" altLang="zh-CN" sz="5000" dirty="0">
                <a:solidFill>
                  <a:srgbClr val="2E75B6"/>
                </a:solidFill>
                <a:latin typeface="+mj-lt"/>
              </a:rPr>
              <a:t>NP</a:t>
            </a:r>
            <a:endParaRPr lang="zh-CN" altLang="en-US" sz="5000" dirty="0">
              <a:solidFill>
                <a:srgbClr val="2E75B6"/>
              </a:solidFill>
              <a:latin typeface="+mj-lt"/>
            </a:endParaRPr>
          </a:p>
        </p:txBody>
      </p:sp>
      <mc:AlternateContent xmlns:mc="http://schemas.openxmlformats.org/markup-compatibility/2006" xmlns:a14="http://schemas.microsoft.com/office/drawing/2010/main">
        <mc:Choice Requires="a14">
          <p:sp>
            <p:nvSpPr>
              <p:cNvPr id="21" name="文本框 20"/>
              <p:cNvSpPr txBox="1"/>
              <p:nvPr/>
            </p:nvSpPr>
            <p:spPr>
              <a:xfrm>
                <a:off x="5240937" y="3975974"/>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𝑛</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5240937" y="3975974"/>
                <a:ext cx="745067" cy="430887"/>
              </a:xfrm>
              <a:prstGeom prst="rect">
                <a:avLst/>
              </a:prstGeom>
              <a:blipFill rotWithShape="0">
                <a:blip r:embed="rId4"/>
                <a:stretch>
                  <a:fillRect r="-14754"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240937" y="4392540"/>
                <a:ext cx="74506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𝑜</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5240937" y="4392540"/>
                <a:ext cx="745067" cy="430887"/>
              </a:xfrm>
              <a:prstGeom prst="rect">
                <a:avLst/>
              </a:prstGeom>
              <a:blipFill rotWithShape="0">
                <a:blip r:embed="rId5"/>
                <a:stretch>
                  <a:fillRect r="-13934" b="-1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3767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随机搜索</a:t>
            </a:r>
          </a:p>
        </p:txBody>
      </p:sp>
      <p:sp>
        <p:nvSpPr>
          <p:cNvPr id="3" name="文本占位符 2"/>
          <p:cNvSpPr>
            <a:spLocks noGrp="1"/>
          </p:cNvSpPr>
          <p:nvPr>
            <p:ph type="body" sz="quarter" idx="11"/>
          </p:nvPr>
        </p:nvSpPr>
        <p:spPr/>
        <p:txBody>
          <a:bodyPr/>
          <a:lstStyle/>
          <a:p>
            <a:r>
              <a:rPr lang="zh-CN" altLang="en-US" dirty="0"/>
              <a:t>怎样随机搜索任意函数最小值？</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220" t="4721" r="8208" b="2589"/>
          <a:stretch/>
        </p:blipFill>
        <p:spPr>
          <a:xfrm>
            <a:off x="2031525" y="4672437"/>
            <a:ext cx="2272702" cy="180416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358" y="1307615"/>
            <a:ext cx="3360000" cy="25200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8371" y="1288005"/>
            <a:ext cx="3360000" cy="2520000"/>
          </a:xfrm>
          <a:prstGeom prst="rect">
            <a:avLst/>
          </a:prstGeom>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l="4185" t="5141" r="7829" b="2445"/>
          <a:stretch/>
        </p:blipFill>
        <p:spPr>
          <a:xfrm>
            <a:off x="4419522" y="4675130"/>
            <a:ext cx="2283473" cy="1798775"/>
          </a:xfrm>
          <a:prstGeom prst="rect">
            <a:avLst/>
          </a:prstGeom>
        </p:spPr>
      </p:pic>
      <p:pic>
        <p:nvPicPr>
          <p:cNvPr id="8" name="图片 7"/>
          <p:cNvPicPr>
            <a:picLocks noChangeAspect="1"/>
          </p:cNvPicPr>
          <p:nvPr/>
        </p:nvPicPr>
        <p:blipFill rotWithShape="1">
          <a:blip r:embed="rId6" cstate="print">
            <a:extLst>
              <a:ext uri="{28A0092B-C50C-407E-A947-70E740481C1C}">
                <a14:useLocalDpi xmlns:a14="http://schemas.microsoft.com/office/drawing/2010/main" val="0"/>
              </a:ext>
            </a:extLst>
          </a:blip>
          <a:srcRect l="4310" t="5129" r="8118" b="2734"/>
          <a:stretch/>
        </p:blipFill>
        <p:spPr>
          <a:xfrm>
            <a:off x="6818291" y="4677822"/>
            <a:ext cx="2272703" cy="1793390"/>
          </a:xfrm>
          <a:prstGeom prst="rect">
            <a:avLst/>
          </a:prstGeom>
        </p:spPr>
      </p:pic>
      <p:sp>
        <p:nvSpPr>
          <p:cNvPr id="9" name="文本框 8"/>
          <p:cNvSpPr txBox="1"/>
          <p:nvPr/>
        </p:nvSpPr>
        <p:spPr>
          <a:xfrm>
            <a:off x="2473035" y="892398"/>
            <a:ext cx="2301489" cy="400110"/>
          </a:xfrm>
          <a:prstGeom prst="rect">
            <a:avLst/>
          </a:prstGeom>
          <a:noFill/>
        </p:spPr>
        <p:txBody>
          <a:bodyPr wrap="square" rtlCol="0">
            <a:spAutoFit/>
          </a:bodyPr>
          <a:lstStyle/>
          <a:p>
            <a:pPr algn="ctr"/>
            <a:r>
              <a:rPr lang="en-US" altLang="zh-CN" sz="2000" dirty="0">
                <a:solidFill>
                  <a:srgbClr val="2E75B6"/>
                </a:solidFill>
                <a:latin typeface="幼圆" panose="02010509060101010101" pitchFamily="49" charset="-122"/>
                <a:ea typeface="幼圆" panose="02010509060101010101" pitchFamily="49" charset="-122"/>
              </a:rPr>
              <a:t>1.</a:t>
            </a:r>
            <a:r>
              <a:rPr lang="zh-CN" altLang="en-US" sz="2000" dirty="0">
                <a:solidFill>
                  <a:srgbClr val="2E75B6"/>
                </a:solidFill>
                <a:latin typeface="幼圆" panose="02010509060101010101" pitchFamily="49" charset="-122"/>
                <a:ea typeface="幼圆" panose="02010509060101010101" pitchFamily="49" charset="-122"/>
              </a:rPr>
              <a:t>随机产生初始解</a:t>
            </a:r>
          </a:p>
        </p:txBody>
      </p:sp>
      <p:sp>
        <p:nvSpPr>
          <p:cNvPr id="10" name="文本框 9"/>
          <p:cNvSpPr txBox="1"/>
          <p:nvPr/>
        </p:nvSpPr>
        <p:spPr>
          <a:xfrm>
            <a:off x="5921434" y="887895"/>
            <a:ext cx="3033873" cy="400110"/>
          </a:xfrm>
          <a:prstGeom prst="rect">
            <a:avLst/>
          </a:prstGeom>
          <a:noFill/>
        </p:spPr>
        <p:txBody>
          <a:bodyPr wrap="square" rtlCol="0">
            <a:spAutoFit/>
          </a:bodyPr>
          <a:lstStyle/>
          <a:p>
            <a:pPr algn="ctr"/>
            <a:r>
              <a:rPr lang="en-US" altLang="zh-CN" sz="2000" dirty="0">
                <a:solidFill>
                  <a:srgbClr val="2E75B6"/>
                </a:solidFill>
                <a:latin typeface="幼圆" panose="02010509060101010101" pitchFamily="49" charset="-122"/>
                <a:ea typeface="幼圆" panose="02010509060101010101" pitchFamily="49" charset="-122"/>
              </a:rPr>
              <a:t>2.</a:t>
            </a:r>
            <a:r>
              <a:rPr lang="zh-CN" altLang="en-US" sz="2000" dirty="0">
                <a:solidFill>
                  <a:srgbClr val="2E75B6"/>
                </a:solidFill>
                <a:latin typeface="幼圆" panose="02010509060101010101" pitchFamily="49" charset="-122"/>
                <a:ea typeface="幼圆" panose="02010509060101010101" pitchFamily="49" charset="-122"/>
              </a:rPr>
              <a:t>该解周围随机产生新解</a:t>
            </a:r>
          </a:p>
        </p:txBody>
      </p:sp>
      <p:sp>
        <p:nvSpPr>
          <p:cNvPr id="14" name="文本框 13"/>
          <p:cNvSpPr txBox="1"/>
          <p:nvPr/>
        </p:nvSpPr>
        <p:spPr>
          <a:xfrm>
            <a:off x="2017132" y="4253516"/>
            <a:ext cx="2301489" cy="400110"/>
          </a:xfrm>
          <a:prstGeom prst="rect">
            <a:avLst/>
          </a:prstGeom>
          <a:noFill/>
        </p:spPr>
        <p:txBody>
          <a:bodyPr wrap="square" rtlCol="0">
            <a:spAutoFit/>
          </a:bodyPr>
          <a:lstStyle/>
          <a:p>
            <a:pPr algn="ctr"/>
            <a:r>
              <a:rPr lang="en-US" altLang="zh-CN" sz="2000" dirty="0">
                <a:solidFill>
                  <a:srgbClr val="2E75B6"/>
                </a:solidFill>
                <a:latin typeface="幼圆" panose="02010509060101010101" pitchFamily="49" charset="-122"/>
                <a:ea typeface="幼圆" panose="02010509060101010101" pitchFamily="49" charset="-122"/>
              </a:rPr>
              <a:t>3.</a:t>
            </a:r>
            <a:r>
              <a:rPr lang="zh-CN" altLang="en-US" sz="2000" dirty="0">
                <a:solidFill>
                  <a:srgbClr val="2E75B6"/>
                </a:solidFill>
                <a:latin typeface="幼圆" panose="02010509060101010101" pitchFamily="49" charset="-122"/>
                <a:ea typeface="幼圆" panose="02010509060101010101" pitchFamily="49" charset="-122"/>
              </a:rPr>
              <a:t>保留最好的解</a:t>
            </a:r>
          </a:p>
        </p:txBody>
      </p:sp>
      <p:sp>
        <p:nvSpPr>
          <p:cNvPr id="15" name="文本框 14"/>
          <p:cNvSpPr txBox="1"/>
          <p:nvPr/>
        </p:nvSpPr>
        <p:spPr>
          <a:xfrm>
            <a:off x="4410515" y="4253516"/>
            <a:ext cx="2301489" cy="400110"/>
          </a:xfrm>
          <a:prstGeom prst="rect">
            <a:avLst/>
          </a:prstGeom>
          <a:noFill/>
        </p:spPr>
        <p:txBody>
          <a:bodyPr wrap="square" rtlCol="0">
            <a:spAutoFit/>
          </a:bodyPr>
          <a:lstStyle/>
          <a:p>
            <a:pPr algn="ctr"/>
            <a:r>
              <a:rPr lang="en-US" altLang="zh-CN" sz="2000" dirty="0">
                <a:solidFill>
                  <a:srgbClr val="2E75B6"/>
                </a:solidFill>
                <a:latin typeface="幼圆" panose="02010509060101010101" pitchFamily="49" charset="-122"/>
                <a:ea typeface="幼圆" panose="02010509060101010101" pitchFamily="49" charset="-122"/>
              </a:rPr>
              <a:t>4.</a:t>
            </a:r>
            <a:r>
              <a:rPr lang="zh-CN" altLang="en-US" sz="2000" dirty="0">
                <a:solidFill>
                  <a:srgbClr val="2E75B6"/>
                </a:solidFill>
                <a:latin typeface="幼圆" panose="02010509060101010101" pitchFamily="49" charset="-122"/>
                <a:ea typeface="幼圆" panose="02010509060101010101" pitchFamily="49" charset="-122"/>
              </a:rPr>
              <a:t>继续产生新解</a:t>
            </a:r>
          </a:p>
        </p:txBody>
      </p:sp>
      <p:sp>
        <p:nvSpPr>
          <p:cNvPr id="16" name="文本框 15"/>
          <p:cNvSpPr txBox="1"/>
          <p:nvPr/>
        </p:nvSpPr>
        <p:spPr>
          <a:xfrm>
            <a:off x="6803898" y="4253516"/>
            <a:ext cx="2301489" cy="400110"/>
          </a:xfrm>
          <a:prstGeom prst="rect">
            <a:avLst/>
          </a:prstGeom>
          <a:noFill/>
        </p:spPr>
        <p:txBody>
          <a:bodyPr wrap="square" rtlCol="0">
            <a:spAutoFit/>
          </a:bodyPr>
          <a:lstStyle/>
          <a:p>
            <a:pPr algn="ctr"/>
            <a:r>
              <a:rPr lang="en-US" altLang="zh-CN" sz="2000" dirty="0">
                <a:solidFill>
                  <a:srgbClr val="2E75B6"/>
                </a:solidFill>
                <a:latin typeface="幼圆" panose="02010509060101010101" pitchFamily="49" charset="-122"/>
                <a:ea typeface="幼圆" panose="02010509060101010101" pitchFamily="49" charset="-122"/>
              </a:rPr>
              <a:t>5.</a:t>
            </a:r>
            <a:r>
              <a:rPr lang="zh-CN" altLang="en-US" sz="2000" dirty="0">
                <a:solidFill>
                  <a:srgbClr val="2E75B6"/>
                </a:solidFill>
                <a:latin typeface="幼圆" panose="02010509060101010101" pitchFamily="49" charset="-122"/>
                <a:ea typeface="幼圆" panose="02010509060101010101" pitchFamily="49" charset="-122"/>
              </a:rPr>
              <a:t>继续保留、产生</a:t>
            </a:r>
          </a:p>
        </p:txBody>
      </p:sp>
    </p:spTree>
    <p:extLst>
      <p:ext uri="{BB962C8B-B14F-4D97-AF65-F5344CB8AC3E}">
        <p14:creationId xmlns:p14="http://schemas.microsoft.com/office/powerpoint/2010/main" val="153497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lIns="0" rIns="0"/>
          <a:lstStyle/>
          <a:p>
            <a:r>
              <a:rPr lang="en-US" altLang="zh-CN" dirty="0"/>
              <a:t>GA</a:t>
            </a:r>
            <a:r>
              <a:rPr lang="zh-CN" altLang="en-US" dirty="0"/>
              <a:t>的思想</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a:xfrm>
                <a:off x="2137483" y="355599"/>
                <a:ext cx="6835067" cy="6417733"/>
              </a:xfrm>
            </p:spPr>
            <p:txBody>
              <a:bodyPr>
                <a:normAutofit fontScale="92500" lnSpcReduction="10000"/>
              </a:bodyPr>
              <a:lstStyle/>
              <a:p>
                <a:pPr>
                  <a:lnSpc>
                    <a:spcPct val="110000"/>
                  </a:lnSpc>
                </a:pPr>
                <a:r>
                  <a:rPr lang="zh-CN" altLang="en-US" dirty="0">
                    <a:latin typeface="Cambria Math" panose="02040503050406030204" pitchFamily="18" charset="0"/>
                  </a:rPr>
                  <a:t>遗传算法</a:t>
                </a:r>
                <a:r>
                  <a:rPr lang="zh-CN" altLang="en-US" sz="2600" dirty="0">
                    <a:latin typeface="Cambria Math" panose="02040503050406030204" pitchFamily="18" charset="0"/>
                  </a:rPr>
                  <a:t>模拟生物的进化过程：产生一个初始种群（由许多解组成），利用种群繁殖产生新的子代，并用子代中较好的解替代原种群中较差的解；重复以上步骤来不断进化种群</a:t>
                </a: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endParaRPr lang="en-US" altLang="zh-CN" sz="2600" dirty="0">
                  <a:latin typeface="Cambria Math" panose="02040503050406030204" pitchFamily="18" charset="0"/>
                </a:endParaRPr>
              </a:p>
              <a:p>
                <a:pPr>
                  <a:lnSpc>
                    <a:spcPct val="110000"/>
                  </a:lnSpc>
                </a:pPr>
                <a:r>
                  <a:rPr lang="zh-CN" altLang="en-US" sz="2600" dirty="0">
                    <a:latin typeface="Cambria Math" panose="02040503050406030204" pitchFamily="18" charset="0"/>
                  </a:rPr>
                  <a:t>遗传算法仅需知道每个解</a:t>
                </a:r>
                <a14:m>
                  <m:oMath xmlns:m="http://schemas.openxmlformats.org/officeDocument/2006/math">
                    <m:r>
                      <a:rPr lang="en-US" altLang="zh-CN" sz="2600" dirty="0">
                        <a:latin typeface="Cambria Math" panose="02040503050406030204" pitchFamily="18" charset="0"/>
                      </a:rPr>
                      <m:t> </m:t>
                    </m:r>
                    <m:r>
                      <a:rPr lang="zh-CN" altLang="en-US" sz="2600" b="1" dirty="0">
                        <a:latin typeface="Cambria Math" panose="02040503050406030204" pitchFamily="18" charset="0"/>
                      </a:rPr>
                      <m:t>𝐱</m:t>
                    </m:r>
                    <m:r>
                      <a:rPr lang="en-US" altLang="zh-CN" sz="2600" b="1" dirty="0">
                        <a:latin typeface="Cambria Math" panose="02040503050406030204" pitchFamily="18" charset="0"/>
                      </a:rPr>
                      <m:t> </m:t>
                    </m:r>
                  </m:oMath>
                </a14:m>
                <a:r>
                  <a:rPr lang="zh-CN" altLang="en-US" sz="2600" dirty="0">
                    <a:latin typeface="Cambria Math" panose="02040503050406030204" pitchFamily="18" charset="0"/>
                  </a:rPr>
                  <a:t>对应的</a:t>
                </a:r>
                <a14:m>
                  <m:oMath xmlns:m="http://schemas.openxmlformats.org/officeDocument/2006/math">
                    <m:r>
                      <a:rPr lang="en-US" altLang="zh-CN" sz="2600" dirty="0">
                        <a:latin typeface="Cambria Math" panose="02040503050406030204" pitchFamily="18" charset="0"/>
                      </a:rPr>
                      <m:t> </m:t>
                    </m:r>
                    <m:r>
                      <a:rPr lang="zh-CN" altLang="en-US" sz="2600" i="1" dirty="0">
                        <a:latin typeface="Cambria Math" panose="02040503050406030204" pitchFamily="18" charset="0"/>
                      </a:rPr>
                      <m:t>𝑓</m:t>
                    </m:r>
                    <m:d>
                      <m:dPr>
                        <m:ctrlPr>
                          <a:rPr lang="en-US" altLang="zh-CN" sz="2600" i="1" dirty="0">
                            <a:latin typeface="Cambria Math" panose="02040503050406030204" pitchFamily="18" charset="0"/>
                          </a:rPr>
                        </m:ctrlPr>
                      </m:dPr>
                      <m:e>
                        <m:r>
                          <a:rPr lang="zh-CN" altLang="en-US" sz="2600" b="1" dirty="0">
                            <a:latin typeface="Cambria Math" panose="02040503050406030204" pitchFamily="18" charset="0"/>
                          </a:rPr>
                          <m:t>𝐱</m:t>
                        </m:r>
                      </m:e>
                    </m:d>
                    <m:r>
                      <a:rPr lang="en-US" altLang="zh-CN" sz="2600" b="1" i="1" dirty="0">
                        <a:latin typeface="Cambria Math" panose="02040503050406030204" pitchFamily="18" charset="0"/>
                      </a:rPr>
                      <m:t> </m:t>
                    </m:r>
                  </m:oMath>
                </a14:m>
                <a:r>
                  <a:rPr lang="zh-CN" altLang="en-US" sz="2600" dirty="0"/>
                  <a:t>的值，而无需知道</a:t>
                </a:r>
                <a14:m>
                  <m:oMath xmlns:m="http://schemas.openxmlformats.org/officeDocument/2006/math">
                    <m:r>
                      <a:rPr lang="en-US" altLang="zh-CN" sz="2600" dirty="0">
                        <a:latin typeface="Cambria Math" panose="02040503050406030204" pitchFamily="18" charset="0"/>
                      </a:rPr>
                      <m:t> </m:t>
                    </m:r>
                    <m:r>
                      <a:rPr lang="zh-CN" altLang="en-US" sz="2600" i="1" dirty="0">
                        <a:latin typeface="Cambria Math" panose="02040503050406030204" pitchFamily="18" charset="0"/>
                      </a:rPr>
                      <m:t>𝑓</m:t>
                    </m:r>
                    <m:d>
                      <m:dPr>
                        <m:ctrlPr>
                          <a:rPr lang="en-US" altLang="zh-CN" sz="2600" i="1" dirty="0">
                            <a:latin typeface="Cambria Math" panose="02040503050406030204" pitchFamily="18" charset="0"/>
                          </a:rPr>
                        </m:ctrlPr>
                      </m:dPr>
                      <m:e>
                        <m:r>
                          <a:rPr lang="zh-CN" altLang="en-US" sz="2600" b="1" dirty="0">
                            <a:latin typeface="Cambria Math" panose="02040503050406030204" pitchFamily="18" charset="0"/>
                          </a:rPr>
                          <m:t>𝐱</m:t>
                        </m:r>
                      </m:e>
                    </m:d>
                    <m:r>
                      <a:rPr lang="en-US" altLang="zh-CN" sz="2600" b="1" i="1" dirty="0">
                        <a:latin typeface="Cambria Math" panose="02040503050406030204" pitchFamily="18" charset="0"/>
                      </a:rPr>
                      <m:t> </m:t>
                    </m:r>
                  </m:oMath>
                </a14:m>
                <a:r>
                  <a:rPr lang="zh-CN" altLang="en-US" sz="2600" dirty="0"/>
                  <a:t>的具体形式</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xfrm>
                <a:off x="2137483" y="355599"/>
                <a:ext cx="6835067" cy="6417733"/>
              </a:xfrm>
              <a:blipFill rotWithShape="0">
                <a:blip r:embed="rId2"/>
                <a:stretch>
                  <a:fillRect l="-1249" t="-760" r="-5798" b="-85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215077" y="2047844"/>
            <a:ext cx="6457979" cy="3642846"/>
          </a:xfrm>
          <a:prstGeom prst="rect">
            <a:avLst/>
          </a:prstGeom>
        </p:spPr>
      </p:pic>
    </p:spTree>
    <p:extLst>
      <p:ext uri="{BB962C8B-B14F-4D97-AF65-F5344CB8AC3E}">
        <p14:creationId xmlns:p14="http://schemas.microsoft.com/office/powerpoint/2010/main" val="3418380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lIns="0" rIns="0"/>
          <a:lstStyle/>
          <a:p>
            <a:r>
              <a:rPr lang="en-US" altLang="zh-CN" dirty="0"/>
              <a:t>GA</a:t>
            </a:r>
            <a:r>
              <a:rPr lang="zh-CN" altLang="en-US" dirty="0"/>
              <a:t>的流程</a:t>
            </a:r>
          </a:p>
        </p:txBody>
      </p:sp>
      <mc:AlternateContent xmlns:mc="http://schemas.openxmlformats.org/markup-compatibility/2006" xmlns:a14="http://schemas.microsoft.com/office/drawing/2010/main">
        <mc:Choice Requires="a14">
          <p:sp>
            <p:nvSpPr>
              <p:cNvPr id="6" name="矩形 5"/>
              <p:cNvSpPr/>
              <p:nvPr/>
            </p:nvSpPr>
            <p:spPr>
              <a:xfrm>
                <a:off x="4130263" y="1001713"/>
                <a:ext cx="2199627" cy="78378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spc="200" dirty="0">
                    <a:latin typeface="幼圆" panose="02010509060101010101" pitchFamily="49" charset="-122"/>
                    <a:ea typeface="幼圆" panose="02010509060101010101" pitchFamily="49" charset="-122"/>
                  </a:rPr>
                  <a:t>随机产生</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𝑁</m:t>
                    </m:r>
                    <m:r>
                      <a:rPr lang="en-US" altLang="zh-CN" sz="2000" b="0" i="1" spc="200" smtClean="0">
                        <a:latin typeface="Cambria Math" panose="02040503050406030204" pitchFamily="18" charset="0"/>
                        <a:ea typeface="幼圆" panose="02010509060101010101" pitchFamily="49" charset="-122"/>
                      </a:rPr>
                      <m:t> </m:t>
                    </m:r>
                  </m:oMath>
                </a14:m>
                <a:r>
                  <a:rPr lang="zh-CN" altLang="en-US" sz="2000" spc="200" dirty="0">
                    <a:latin typeface="幼圆" panose="02010509060101010101" pitchFamily="49" charset="-122"/>
                    <a:ea typeface="幼圆" panose="02010509060101010101" pitchFamily="49" charset="-122"/>
                  </a:rPr>
                  <a:t>个解，构成种群</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𝑃</m:t>
                    </m:r>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4130263" y="1001713"/>
                <a:ext cx="2199627" cy="783784"/>
              </a:xfrm>
              <a:prstGeom prst="rect">
                <a:avLst/>
              </a:prstGeom>
              <a:blipFill rotWithShape="0">
                <a:blip r:embed="rId2"/>
                <a:stretch>
                  <a:fillRect l="-3056" r="-3056" b="-6977"/>
                </a:stretch>
              </a:blipFill>
              <a:ln>
                <a:noFill/>
              </a:ln>
            </p:spPr>
            <p:txBody>
              <a:bodyPr/>
              <a:lstStyle/>
              <a:p>
                <a:r>
                  <a:rPr lang="zh-CN" altLang="en-US">
                    <a:noFill/>
                  </a:rPr>
                  <a:t> </a:t>
                </a:r>
              </a:p>
            </p:txBody>
          </p:sp>
        </mc:Fallback>
      </mc:AlternateContent>
      <p:cxnSp>
        <p:nvCxnSpPr>
          <p:cNvPr id="13" name="肘形连接符 12"/>
          <p:cNvCxnSpPr>
            <a:stCxn id="6" idx="2"/>
            <a:endCxn id="14" idx="0"/>
          </p:cNvCxnSpPr>
          <p:nvPr/>
        </p:nvCxnSpPr>
        <p:spPr>
          <a:xfrm rot="5400000">
            <a:off x="4784938" y="2230636"/>
            <a:ext cx="890278" cy="1"/>
          </a:xfrm>
          <a:prstGeom prst="bentConnector3">
            <a:avLst>
              <a:gd name="adj1" fmla="val 50000"/>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3969712" y="2675775"/>
                <a:ext cx="2520728" cy="114511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spc="200" dirty="0">
                    <a:latin typeface="幼圆" panose="02010509060101010101" pitchFamily="49" charset="-122"/>
                    <a:ea typeface="幼圆" panose="02010509060101010101" pitchFamily="49" charset="-122"/>
                  </a:rPr>
                  <a:t>对种群</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𝑃</m:t>
                    </m:r>
                    <m:r>
                      <a:rPr lang="en-US" altLang="zh-CN" sz="2000" b="0" i="1" spc="200" smtClean="0">
                        <a:latin typeface="Cambria Math" panose="02040503050406030204" pitchFamily="18" charset="0"/>
                        <a:ea typeface="幼圆" panose="02010509060101010101" pitchFamily="49" charset="-122"/>
                      </a:rPr>
                      <m:t> </m:t>
                    </m:r>
                  </m:oMath>
                </a14:m>
                <a:r>
                  <a:rPr lang="zh-CN" altLang="en-US" sz="2000" spc="200" dirty="0">
                    <a:latin typeface="幼圆" panose="02010509060101010101" pitchFamily="49" charset="-122"/>
                    <a:ea typeface="幼圆" panose="02010509060101010101" pitchFamily="49" charset="-122"/>
                  </a:rPr>
                  <a:t>中的解进行交叉和变异操作，生成子代种群</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𝑄</m:t>
                    </m:r>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3969712" y="2675775"/>
                <a:ext cx="2520728" cy="1145118"/>
              </a:xfrm>
              <a:prstGeom prst="rect">
                <a:avLst/>
              </a:prstGeom>
              <a:blipFill rotWithShape="0">
                <a:blip r:embed="rId3"/>
                <a:stretch>
                  <a:fillRect l="-2415" r="-13285" b="-212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970236" y="4711170"/>
                <a:ext cx="2520728" cy="114511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spc="200" dirty="0">
                    <a:latin typeface="幼圆" panose="02010509060101010101" pitchFamily="49" charset="-122"/>
                    <a:ea typeface="幼圆" panose="02010509060101010101" pitchFamily="49" charset="-122"/>
                  </a:rPr>
                  <a:t>从</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b="0" i="1" spc="200" smtClean="0">
                        <a:latin typeface="Cambria Math" panose="02040503050406030204" pitchFamily="18" charset="0"/>
                        <a:ea typeface="幼圆" panose="02010509060101010101" pitchFamily="49" charset="-122"/>
                      </a:rPr>
                      <m:t>𝑃</m:t>
                    </m:r>
                    <m:r>
                      <a:rPr lang="en-US" altLang="zh-CN" sz="2000" b="0" i="1" spc="200" smtClean="0">
                        <a:latin typeface="Cambria Math" panose="02040503050406030204" pitchFamily="18" charset="0"/>
                        <a:ea typeface="Cambria Math" panose="02040503050406030204" pitchFamily="18" charset="0"/>
                      </a:rPr>
                      <m:t>∪</m:t>
                    </m:r>
                    <m:r>
                      <a:rPr lang="en-US" altLang="zh-CN" sz="2000" b="0" i="1" spc="200" smtClean="0">
                        <a:latin typeface="Cambria Math" panose="02040503050406030204" pitchFamily="18" charset="0"/>
                        <a:ea typeface="Cambria Math" panose="02040503050406030204" pitchFamily="18" charset="0"/>
                      </a:rPr>
                      <m:t>𝑄</m:t>
                    </m:r>
                    <m:r>
                      <a:rPr lang="en-US" altLang="zh-CN" sz="2000" b="0" i="1" spc="200" smtClean="0">
                        <a:latin typeface="Cambria Math" panose="02040503050406030204" pitchFamily="18" charset="0"/>
                        <a:ea typeface="幼圆" panose="02010509060101010101" pitchFamily="49" charset="-122"/>
                      </a:rPr>
                      <m:t> </m:t>
                    </m:r>
                  </m:oMath>
                </a14:m>
                <a:r>
                  <a:rPr lang="zh-CN" altLang="en-US" sz="2000" spc="200" dirty="0">
                    <a:latin typeface="幼圆" panose="02010509060101010101" pitchFamily="49" charset="-122"/>
                    <a:ea typeface="幼圆" panose="02010509060101010101" pitchFamily="49" charset="-122"/>
                  </a:rPr>
                  <a:t>中选出</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i="1" spc="200">
                        <a:latin typeface="Cambria Math" panose="02040503050406030204" pitchFamily="18" charset="0"/>
                        <a:ea typeface="幼圆" panose="02010509060101010101" pitchFamily="49" charset="-122"/>
                      </a:rPr>
                      <m:t>𝑁</m:t>
                    </m:r>
                    <m:r>
                      <a:rPr lang="en-US" altLang="zh-CN" sz="2000" b="0" i="1" spc="200" smtClean="0">
                        <a:latin typeface="Cambria Math" panose="02040503050406030204" pitchFamily="18" charset="0"/>
                        <a:ea typeface="幼圆" panose="02010509060101010101" pitchFamily="49" charset="-122"/>
                      </a:rPr>
                      <m:t> </m:t>
                    </m:r>
                  </m:oMath>
                </a14:m>
                <a:r>
                  <a:rPr lang="zh-CN" altLang="en-US" sz="2000" spc="200" dirty="0">
                    <a:latin typeface="幼圆" panose="02010509060101010101" pitchFamily="49" charset="-122"/>
                    <a:ea typeface="幼圆" panose="02010509060101010101" pitchFamily="49" charset="-122"/>
                  </a:rPr>
                  <a:t>个最好的解组成新的种群</a:t>
                </a:r>
                <a14:m>
                  <m:oMath xmlns:m="http://schemas.openxmlformats.org/officeDocument/2006/math">
                    <m:r>
                      <a:rPr lang="en-US" altLang="zh-CN" sz="2000" b="0" i="0" spc="200" smtClean="0">
                        <a:latin typeface="Cambria Math" panose="02040503050406030204" pitchFamily="18" charset="0"/>
                        <a:ea typeface="幼圆" panose="02010509060101010101" pitchFamily="49" charset="-122"/>
                      </a:rPr>
                      <m:t> </m:t>
                    </m:r>
                    <m:r>
                      <a:rPr lang="en-US" altLang="zh-CN" sz="2000" i="1" spc="200">
                        <a:latin typeface="Cambria Math" panose="02040503050406030204" pitchFamily="18" charset="0"/>
                        <a:ea typeface="幼圆" panose="02010509060101010101" pitchFamily="49" charset="-122"/>
                      </a:rPr>
                      <m:t>𝑃</m:t>
                    </m:r>
                  </m:oMath>
                </a14:m>
                <a:endParaRPr lang="zh-CN" altLang="en-US" sz="2000" spc="200" dirty="0">
                  <a:latin typeface="幼圆" panose="02010509060101010101" pitchFamily="49" charset="-122"/>
                  <a:ea typeface="幼圆" panose="02010509060101010101" pitchFamily="49"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3970236" y="4711170"/>
                <a:ext cx="2520728" cy="1145118"/>
              </a:xfrm>
              <a:prstGeom prst="rect">
                <a:avLst/>
              </a:prstGeom>
              <a:blipFill rotWithShape="0">
                <a:blip r:embed="rId4"/>
                <a:stretch>
                  <a:fillRect l="-2415" r="-2415" b="-2128"/>
                </a:stretch>
              </a:blipFill>
              <a:ln>
                <a:noFill/>
              </a:ln>
            </p:spPr>
            <p:txBody>
              <a:bodyPr/>
              <a:lstStyle/>
              <a:p>
                <a:r>
                  <a:rPr lang="zh-CN" altLang="en-US">
                    <a:noFill/>
                  </a:rPr>
                  <a:t> </a:t>
                </a:r>
              </a:p>
            </p:txBody>
          </p:sp>
        </mc:Fallback>
      </mc:AlternateContent>
      <p:cxnSp>
        <p:nvCxnSpPr>
          <p:cNvPr id="22" name="肘形连接符 21"/>
          <p:cNvCxnSpPr>
            <a:stCxn id="14" idx="2"/>
            <a:endCxn id="17" idx="0"/>
          </p:cNvCxnSpPr>
          <p:nvPr/>
        </p:nvCxnSpPr>
        <p:spPr>
          <a:xfrm rot="16200000" flipH="1">
            <a:off x="4785200" y="4265769"/>
            <a:ext cx="890277" cy="524"/>
          </a:xfrm>
          <a:prstGeom prst="bentConnector3">
            <a:avLst>
              <a:gd name="adj1" fmla="val 50000"/>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7" idx="3"/>
            <a:endCxn id="14" idx="3"/>
          </p:cNvCxnSpPr>
          <p:nvPr/>
        </p:nvCxnSpPr>
        <p:spPr>
          <a:xfrm flipH="1" flipV="1">
            <a:off x="6490440" y="3248334"/>
            <a:ext cx="524" cy="2035395"/>
          </a:xfrm>
          <a:prstGeom prst="bentConnector3">
            <a:avLst>
              <a:gd name="adj1" fmla="val -43625954"/>
            </a:avLst>
          </a:prstGeom>
          <a:ln w="19050">
            <a:solidFill>
              <a:srgbClr val="2F559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20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人工智能</a:t>
            </a:r>
            <a:endParaRPr lang="en-US" altLang="zh-CN" dirty="0"/>
          </a:p>
          <a:p>
            <a:r>
              <a:rPr lang="zh-CN" altLang="en-US" dirty="0"/>
              <a:t>热门方向</a:t>
            </a:r>
          </a:p>
        </p:txBody>
      </p:sp>
      <p:sp>
        <p:nvSpPr>
          <p:cNvPr id="5" name="文本占位符 4"/>
          <p:cNvSpPr>
            <a:spLocks noGrp="1"/>
          </p:cNvSpPr>
          <p:nvPr>
            <p:ph type="body" sz="quarter" idx="11"/>
          </p:nvPr>
        </p:nvSpPr>
        <p:spPr>
          <a:xfrm>
            <a:off x="2137483" y="303134"/>
            <a:ext cx="6835067" cy="6359993"/>
          </a:xfrm>
        </p:spPr>
        <p:txBody>
          <a:bodyPr/>
          <a:lstStyle/>
          <a:p>
            <a:r>
              <a:rPr lang="en-US" altLang="zh-CN" dirty="0"/>
              <a:t>2018</a:t>
            </a:r>
            <a:r>
              <a:rPr lang="zh-CN" altLang="en-US" dirty="0"/>
              <a:t>年</a:t>
            </a:r>
            <a:r>
              <a:rPr lang="en-US" altLang="zh-CN" dirty="0"/>
              <a:t>11</a:t>
            </a:r>
            <a:r>
              <a:rPr lang="zh-CN" altLang="en-US" dirty="0"/>
              <a:t>月</a:t>
            </a:r>
            <a:r>
              <a:rPr lang="en-US" altLang="zh-CN" dirty="0"/>
              <a:t>19</a:t>
            </a:r>
            <a:r>
              <a:rPr lang="zh-CN" altLang="en-US" dirty="0"/>
              <a:t>日，美国商务部工业安全署出台了一份针对关键技术和相关产品的出口管制框架。在意见清单中，人工智能技术被列入其中，包含</a:t>
            </a:r>
            <a:r>
              <a:rPr lang="en-US" altLang="zh-CN" dirty="0"/>
              <a:t>11</a:t>
            </a:r>
            <a:r>
              <a:rPr lang="zh-CN" altLang="en-US" dirty="0"/>
              <a:t>项具体技术：</a:t>
            </a:r>
            <a:endParaRPr lang="en-US" altLang="zh-CN" dirty="0"/>
          </a:p>
          <a:p>
            <a:pPr marL="244800" indent="-244800">
              <a:buFont typeface="Wingdings" panose="05000000000000000000" pitchFamily="2" charset="2"/>
              <a:buChar char="ü"/>
            </a:pPr>
            <a:r>
              <a:rPr lang="zh-CN" altLang="en-US" sz="2000" dirty="0"/>
              <a:t>神经网络和深度学习</a:t>
            </a:r>
            <a:endParaRPr lang="en-US" altLang="zh-CN" sz="2000" dirty="0"/>
          </a:p>
          <a:p>
            <a:pPr marL="244800" indent="-244800">
              <a:buFont typeface="Wingdings" panose="05000000000000000000" pitchFamily="2" charset="2"/>
              <a:buChar char="ü"/>
            </a:pPr>
            <a:r>
              <a:rPr lang="zh-CN" altLang="en-US" sz="2000" dirty="0"/>
              <a:t>进化和遗传计算</a:t>
            </a:r>
            <a:endParaRPr lang="en-US" altLang="zh-CN" sz="2000" dirty="0"/>
          </a:p>
          <a:p>
            <a:pPr marL="244800" indent="-244800">
              <a:buFont typeface="Wingdings" panose="05000000000000000000" pitchFamily="2" charset="2"/>
              <a:buChar char="ü"/>
            </a:pPr>
            <a:r>
              <a:rPr lang="zh-CN" altLang="en-US" sz="2000" dirty="0"/>
              <a:t>强化学习</a:t>
            </a:r>
            <a:endParaRPr lang="en-US" altLang="zh-CN" sz="2000" dirty="0"/>
          </a:p>
          <a:p>
            <a:pPr marL="244800" indent="-244800">
              <a:buFont typeface="Wingdings" panose="05000000000000000000" pitchFamily="2" charset="2"/>
              <a:buChar char="ü"/>
            </a:pPr>
            <a:r>
              <a:rPr lang="zh-CN" altLang="en-US" sz="2000" dirty="0"/>
              <a:t>计算机视觉</a:t>
            </a:r>
            <a:endParaRPr lang="en-US" altLang="zh-CN" sz="2000" dirty="0"/>
          </a:p>
          <a:p>
            <a:pPr marL="244800" indent="-244800">
              <a:buFont typeface="Wingdings" panose="05000000000000000000" pitchFamily="2" charset="2"/>
              <a:buChar char="ü"/>
            </a:pPr>
            <a:r>
              <a:rPr lang="zh-CN" altLang="en-US" sz="2000" dirty="0"/>
              <a:t>专家系统</a:t>
            </a:r>
            <a:endParaRPr lang="en-US" altLang="zh-CN" sz="2000" dirty="0"/>
          </a:p>
          <a:p>
            <a:pPr marL="244800" indent="-244800">
              <a:buFont typeface="Wingdings" panose="05000000000000000000" pitchFamily="2" charset="2"/>
              <a:buChar char="ü"/>
            </a:pPr>
            <a:r>
              <a:rPr lang="zh-CN" altLang="en-US" sz="2000" dirty="0"/>
              <a:t>语音和音频处理</a:t>
            </a:r>
            <a:endParaRPr lang="en-US" altLang="zh-CN" sz="2000" dirty="0"/>
          </a:p>
          <a:p>
            <a:pPr marL="244800" indent="-244800">
              <a:buFont typeface="Wingdings" panose="05000000000000000000" pitchFamily="2" charset="2"/>
              <a:buChar char="ü"/>
            </a:pPr>
            <a:r>
              <a:rPr lang="zh-CN" altLang="en-US" sz="2000" dirty="0"/>
              <a:t>自然语言处理</a:t>
            </a:r>
            <a:endParaRPr lang="en-US" altLang="zh-CN" sz="2000" dirty="0"/>
          </a:p>
          <a:p>
            <a:pPr marL="244800" indent="-244800">
              <a:buFont typeface="Wingdings" panose="05000000000000000000" pitchFamily="2" charset="2"/>
              <a:buChar char="ü"/>
            </a:pPr>
            <a:r>
              <a:rPr lang="zh-CN" altLang="en-US" sz="2000" dirty="0"/>
              <a:t>任务规划</a:t>
            </a:r>
            <a:endParaRPr lang="en-US" altLang="zh-CN" sz="2000" dirty="0"/>
          </a:p>
          <a:p>
            <a:pPr marL="244800" indent="-244800">
              <a:buFont typeface="Wingdings" panose="05000000000000000000" pitchFamily="2" charset="2"/>
              <a:buChar char="ü"/>
            </a:pPr>
            <a:r>
              <a:rPr lang="zh-CN" altLang="en-US" sz="2000" dirty="0"/>
              <a:t>音频和视频处理技术</a:t>
            </a:r>
            <a:endParaRPr lang="en-US" altLang="zh-CN" sz="2000" dirty="0"/>
          </a:p>
          <a:p>
            <a:pPr marL="244800" indent="-244800">
              <a:buFont typeface="Wingdings" panose="05000000000000000000" pitchFamily="2" charset="2"/>
              <a:buChar char="ü"/>
            </a:pPr>
            <a:r>
              <a:rPr lang="zh-CN" altLang="en-US" sz="2000" dirty="0"/>
              <a:t>人工智能云技术</a:t>
            </a:r>
            <a:endParaRPr lang="en-US" altLang="zh-CN" sz="2000" dirty="0"/>
          </a:p>
          <a:p>
            <a:pPr marL="244800" indent="-244800">
              <a:buFont typeface="Wingdings" panose="05000000000000000000" pitchFamily="2" charset="2"/>
              <a:buChar char="ü"/>
            </a:pPr>
            <a:r>
              <a:rPr lang="zh-CN" altLang="en-US" sz="2000" dirty="0"/>
              <a:t>人工智能芯片</a:t>
            </a:r>
          </a:p>
        </p:txBody>
      </p:sp>
      <p:sp>
        <p:nvSpPr>
          <p:cNvPr id="6" name="文本框 5"/>
          <p:cNvSpPr txBox="1"/>
          <p:nvPr/>
        </p:nvSpPr>
        <p:spPr>
          <a:xfrm>
            <a:off x="4822307" y="2476488"/>
            <a:ext cx="3856997" cy="584775"/>
          </a:xfrm>
          <a:prstGeom prst="rect">
            <a:avLst/>
          </a:prstGeom>
          <a:noFill/>
        </p:spPr>
        <p:txBody>
          <a:bodyPr wrap="square" rtlCol="0">
            <a:spAutoFit/>
          </a:bodyPr>
          <a:lstStyle/>
          <a:p>
            <a:pPr algn="just"/>
            <a:r>
              <a:rPr lang="zh-CN" altLang="en-US" sz="1600" dirty="0">
                <a:solidFill>
                  <a:srgbClr val="FF0000"/>
                </a:solidFill>
                <a:latin typeface="幼圆" panose="02010509060101010101" pitchFamily="49" charset="-122"/>
                <a:ea typeface="幼圆" panose="02010509060101010101" pitchFamily="49" charset="-122"/>
              </a:rPr>
              <a:t>神经网络属于机器学习最重要的方法，</a:t>
            </a:r>
            <a:endParaRPr lang="en-US" altLang="zh-CN" sz="1600" dirty="0">
              <a:solidFill>
                <a:srgbClr val="FF0000"/>
              </a:solidFill>
              <a:latin typeface="幼圆" panose="02010509060101010101" pitchFamily="49" charset="-122"/>
              <a:ea typeface="幼圆" panose="02010509060101010101" pitchFamily="49" charset="-122"/>
            </a:endParaRPr>
          </a:p>
          <a:p>
            <a:pPr algn="just"/>
            <a:r>
              <a:rPr lang="zh-CN" altLang="en-US" sz="1600" dirty="0">
                <a:solidFill>
                  <a:srgbClr val="FF0000"/>
                </a:solidFill>
                <a:latin typeface="幼圆" panose="02010509060101010101" pitchFamily="49" charset="-122"/>
                <a:ea typeface="幼圆" panose="02010509060101010101" pitchFamily="49" charset="-122"/>
              </a:rPr>
              <a:t>进化计算属于属于计算智能最重要的方法</a:t>
            </a:r>
          </a:p>
        </p:txBody>
      </p:sp>
    </p:spTree>
    <p:extLst>
      <p:ext uri="{BB962C8B-B14F-4D97-AF65-F5344CB8AC3E}">
        <p14:creationId xmlns:p14="http://schemas.microsoft.com/office/powerpoint/2010/main" val="303422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交叉算子</a:t>
            </a:r>
          </a:p>
        </p:txBody>
      </p:sp>
      <p:sp>
        <p:nvSpPr>
          <p:cNvPr id="5" name="文本占位符 4"/>
          <p:cNvSpPr>
            <a:spLocks noGrp="1"/>
          </p:cNvSpPr>
          <p:nvPr>
            <p:ph type="body" sz="quarter" idx="11"/>
          </p:nvPr>
        </p:nvSpPr>
        <p:spPr>
          <a:xfrm>
            <a:off x="2137483" y="355600"/>
            <a:ext cx="6835067" cy="2590800"/>
          </a:xfrm>
        </p:spPr>
        <p:txBody>
          <a:bodyPr/>
          <a:lstStyle/>
          <a:p>
            <a:r>
              <a:rPr lang="zh-CN" altLang="en-US" dirty="0"/>
              <a:t>交叉算子模拟生物的繁殖过程，利用两个父代解产生两个子代解</a:t>
            </a:r>
            <a:endParaRPr lang="en-US" altLang="zh-CN" dirty="0"/>
          </a:p>
          <a:p>
            <a:endParaRPr lang="en-US" altLang="zh-CN" dirty="0"/>
          </a:p>
          <a:p>
            <a:endParaRPr lang="en-US" altLang="zh-CN" dirty="0"/>
          </a:p>
          <a:p>
            <a:r>
              <a:rPr lang="zh-CN" altLang="en-US" dirty="0"/>
              <a:t>决策变量是二进制时的交叉算子：</a:t>
            </a:r>
            <a:endParaRPr lang="en-US" altLang="zh-CN" dirty="0"/>
          </a:p>
        </p:txBody>
      </p:sp>
      <p:sp>
        <p:nvSpPr>
          <p:cNvPr id="6" name="文本框 5"/>
          <p:cNvSpPr txBox="1"/>
          <p:nvPr/>
        </p:nvSpPr>
        <p:spPr>
          <a:xfrm>
            <a:off x="5173133" y="838364"/>
            <a:ext cx="2683934" cy="332399"/>
          </a:xfrm>
          <a:prstGeom prst="rect">
            <a:avLst/>
          </a:prstGeom>
          <a:noFill/>
        </p:spPr>
        <p:txBody>
          <a:bodyPr wrap="square" lIns="0" tIns="0" rIns="0" bIns="0" rtlCol="0">
            <a:spAutoFit/>
          </a:bodyPr>
          <a:lstStyle/>
          <a:p>
            <a:pPr algn="ctr">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好的父母生出更好的孩子</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2" name="矩形 1"/>
          <p:cNvSpPr/>
          <p:nvPr/>
        </p:nvSpPr>
        <p:spPr>
          <a:xfrm>
            <a:off x="2137483"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7" name="矩形 6"/>
          <p:cNvSpPr/>
          <p:nvPr/>
        </p:nvSpPr>
        <p:spPr>
          <a:xfrm>
            <a:off x="2501549"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8" name="矩形 7"/>
          <p:cNvSpPr/>
          <p:nvPr/>
        </p:nvSpPr>
        <p:spPr>
          <a:xfrm>
            <a:off x="2865615"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9" name="矩形 8"/>
          <p:cNvSpPr/>
          <p:nvPr/>
        </p:nvSpPr>
        <p:spPr>
          <a:xfrm>
            <a:off x="3229681"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0" name="矩形 9"/>
          <p:cNvSpPr/>
          <p:nvPr/>
        </p:nvSpPr>
        <p:spPr>
          <a:xfrm>
            <a:off x="3593747"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1" name="矩形 10"/>
          <p:cNvSpPr/>
          <p:nvPr/>
        </p:nvSpPr>
        <p:spPr>
          <a:xfrm>
            <a:off x="3957813"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2" name="矩形 11"/>
          <p:cNvSpPr/>
          <p:nvPr/>
        </p:nvSpPr>
        <p:spPr>
          <a:xfrm>
            <a:off x="4321879"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3" name="矩形 12"/>
          <p:cNvSpPr/>
          <p:nvPr/>
        </p:nvSpPr>
        <p:spPr>
          <a:xfrm>
            <a:off x="4685945"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4" name="矩形 13"/>
          <p:cNvSpPr/>
          <p:nvPr/>
        </p:nvSpPr>
        <p:spPr>
          <a:xfrm>
            <a:off x="2137483"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5" name="矩形 14"/>
          <p:cNvSpPr/>
          <p:nvPr/>
        </p:nvSpPr>
        <p:spPr>
          <a:xfrm>
            <a:off x="2501549"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6" name="矩形 15"/>
          <p:cNvSpPr/>
          <p:nvPr/>
        </p:nvSpPr>
        <p:spPr>
          <a:xfrm>
            <a:off x="2865615"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7" name="矩形 16"/>
          <p:cNvSpPr/>
          <p:nvPr/>
        </p:nvSpPr>
        <p:spPr>
          <a:xfrm>
            <a:off x="3229681"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8" name="矩形 17"/>
          <p:cNvSpPr/>
          <p:nvPr/>
        </p:nvSpPr>
        <p:spPr>
          <a:xfrm>
            <a:off x="3593747"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9" name="矩形 18"/>
          <p:cNvSpPr/>
          <p:nvPr/>
        </p:nvSpPr>
        <p:spPr>
          <a:xfrm>
            <a:off x="3957813"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0" name="矩形 19"/>
          <p:cNvSpPr/>
          <p:nvPr/>
        </p:nvSpPr>
        <p:spPr>
          <a:xfrm>
            <a:off x="4321879"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1" name="矩形 20"/>
          <p:cNvSpPr/>
          <p:nvPr/>
        </p:nvSpPr>
        <p:spPr>
          <a:xfrm>
            <a:off x="4685945"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22" name="文本框 21"/>
          <p:cNvSpPr txBox="1"/>
          <p:nvPr/>
        </p:nvSpPr>
        <p:spPr>
          <a:xfrm>
            <a:off x="2026377" y="2995023"/>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父代</a:t>
            </a:r>
            <a:r>
              <a:rPr lang="en-US" altLang="zh-CN" sz="2000" dirty="0">
                <a:solidFill>
                  <a:schemeClr val="accent5">
                    <a:lumMod val="75000"/>
                  </a:schemeClr>
                </a:solidFill>
                <a:latin typeface="幼圆" panose="02010509060101010101" pitchFamily="49" charset="-122"/>
                <a:ea typeface="幼圆" panose="02010509060101010101" pitchFamily="49" charset="-122"/>
              </a:rPr>
              <a:t>1</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23" name="文本框 22"/>
          <p:cNvSpPr txBox="1"/>
          <p:nvPr/>
        </p:nvSpPr>
        <p:spPr>
          <a:xfrm>
            <a:off x="2026377" y="477429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父代</a:t>
            </a:r>
            <a:r>
              <a:rPr lang="en-US" altLang="zh-CN" sz="2000" dirty="0">
                <a:solidFill>
                  <a:schemeClr val="accent5">
                    <a:lumMod val="75000"/>
                  </a:schemeClr>
                </a:solidFill>
                <a:latin typeface="幼圆" panose="02010509060101010101" pitchFamily="49" charset="-122"/>
                <a:ea typeface="幼圆" panose="02010509060101010101" pitchFamily="49" charset="-122"/>
              </a:rPr>
              <a:t>2</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24" name="矩形 23"/>
          <p:cNvSpPr/>
          <p:nvPr/>
        </p:nvSpPr>
        <p:spPr>
          <a:xfrm>
            <a:off x="5913616"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25" name="矩形 24"/>
          <p:cNvSpPr/>
          <p:nvPr/>
        </p:nvSpPr>
        <p:spPr>
          <a:xfrm>
            <a:off x="6277682" y="5223026"/>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6" name="矩形 25"/>
          <p:cNvSpPr/>
          <p:nvPr/>
        </p:nvSpPr>
        <p:spPr>
          <a:xfrm>
            <a:off x="6641748"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7" name="矩形 26"/>
          <p:cNvSpPr/>
          <p:nvPr/>
        </p:nvSpPr>
        <p:spPr>
          <a:xfrm>
            <a:off x="7005814"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28" name="矩形 27"/>
          <p:cNvSpPr/>
          <p:nvPr/>
        </p:nvSpPr>
        <p:spPr>
          <a:xfrm>
            <a:off x="7369880" y="5223026"/>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9" name="矩形 28"/>
          <p:cNvSpPr/>
          <p:nvPr/>
        </p:nvSpPr>
        <p:spPr>
          <a:xfrm>
            <a:off x="7733946" y="5223026"/>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30" name="矩形 29"/>
          <p:cNvSpPr/>
          <p:nvPr/>
        </p:nvSpPr>
        <p:spPr>
          <a:xfrm>
            <a:off x="8098012"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1" name="矩形 30"/>
          <p:cNvSpPr/>
          <p:nvPr/>
        </p:nvSpPr>
        <p:spPr>
          <a:xfrm>
            <a:off x="8462078" y="3462865"/>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32" name="矩形 31"/>
          <p:cNvSpPr/>
          <p:nvPr/>
        </p:nvSpPr>
        <p:spPr>
          <a:xfrm>
            <a:off x="5913616"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3" name="矩形 32"/>
          <p:cNvSpPr/>
          <p:nvPr/>
        </p:nvSpPr>
        <p:spPr>
          <a:xfrm>
            <a:off x="6277682" y="3462865"/>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34" name="矩形 33"/>
          <p:cNvSpPr/>
          <p:nvPr/>
        </p:nvSpPr>
        <p:spPr>
          <a:xfrm>
            <a:off x="6641748"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5" name="矩形 34"/>
          <p:cNvSpPr/>
          <p:nvPr/>
        </p:nvSpPr>
        <p:spPr>
          <a:xfrm>
            <a:off x="7005814"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36" name="矩形 35"/>
          <p:cNvSpPr/>
          <p:nvPr/>
        </p:nvSpPr>
        <p:spPr>
          <a:xfrm>
            <a:off x="7369880" y="3462865"/>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37" name="矩形 36"/>
          <p:cNvSpPr/>
          <p:nvPr/>
        </p:nvSpPr>
        <p:spPr>
          <a:xfrm>
            <a:off x="7733946" y="3462865"/>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8" name="矩形 37"/>
          <p:cNvSpPr/>
          <p:nvPr/>
        </p:nvSpPr>
        <p:spPr>
          <a:xfrm>
            <a:off x="8098012"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9" name="矩形 38"/>
          <p:cNvSpPr/>
          <p:nvPr/>
        </p:nvSpPr>
        <p:spPr>
          <a:xfrm>
            <a:off x="8462078" y="5223026"/>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40" name="文本框 39"/>
          <p:cNvSpPr txBox="1"/>
          <p:nvPr/>
        </p:nvSpPr>
        <p:spPr>
          <a:xfrm>
            <a:off x="5823833" y="2995023"/>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子代</a:t>
            </a:r>
            <a:r>
              <a:rPr lang="en-US" altLang="zh-CN" sz="2000" dirty="0">
                <a:solidFill>
                  <a:schemeClr val="accent5">
                    <a:lumMod val="75000"/>
                  </a:schemeClr>
                </a:solidFill>
                <a:latin typeface="幼圆" panose="02010509060101010101" pitchFamily="49" charset="-122"/>
                <a:ea typeface="幼圆" panose="02010509060101010101" pitchFamily="49" charset="-122"/>
              </a:rPr>
              <a:t>1</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41" name="文本框 40"/>
          <p:cNvSpPr txBox="1"/>
          <p:nvPr/>
        </p:nvSpPr>
        <p:spPr>
          <a:xfrm>
            <a:off x="5823833" y="477429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子代</a:t>
            </a:r>
            <a:r>
              <a:rPr lang="en-US" altLang="zh-CN" sz="2000" dirty="0">
                <a:solidFill>
                  <a:schemeClr val="accent5">
                    <a:lumMod val="75000"/>
                  </a:schemeClr>
                </a:solidFill>
                <a:latin typeface="幼圆" panose="02010509060101010101" pitchFamily="49" charset="-122"/>
                <a:ea typeface="幼圆" panose="02010509060101010101" pitchFamily="49" charset="-122"/>
              </a:rPr>
              <a:t>2</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3" name="十字箭头 2"/>
          <p:cNvSpPr/>
          <p:nvPr/>
        </p:nvSpPr>
        <p:spPr>
          <a:xfrm rot="2623279">
            <a:off x="4978114" y="3958542"/>
            <a:ext cx="1007400" cy="1007400"/>
          </a:xfrm>
          <a:prstGeom prst="quadArrow">
            <a:avLst>
              <a:gd name="adj1" fmla="val 11034"/>
              <a:gd name="adj2" fmla="val 15812"/>
              <a:gd name="adj3" fmla="val 2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669872" y="5960723"/>
            <a:ext cx="3770288" cy="288220"/>
          </a:xfrm>
          <a:prstGeom prst="rect">
            <a:avLst/>
          </a:prstGeom>
          <a:noFill/>
        </p:spPr>
        <p:txBody>
          <a:bodyPr wrap="square" lIns="0" tIns="0" rIns="0" bIns="0" rtlCol="0">
            <a:spAutoFit/>
          </a:bodyPr>
          <a:lstStyle/>
          <a:p>
            <a:pPr algn="ctr">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随机交换父代解每一位决策变量</a:t>
            </a:r>
            <a:endParaRPr lang="en-US" altLang="zh-CN"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59271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占位符 4"/>
              <p:cNvSpPr>
                <a:spLocks noGrp="1"/>
              </p:cNvSpPr>
              <p:nvPr>
                <p:ph type="body" sz="quarter" idx="11"/>
              </p:nvPr>
            </p:nvSpPr>
            <p:spPr>
              <a:xfrm>
                <a:off x="2137759" y="101598"/>
                <a:ext cx="6835067" cy="6756401"/>
              </a:xfrm>
            </p:spPr>
            <p:txBody>
              <a:bodyPr>
                <a:noAutofit/>
              </a:bodyPr>
              <a:lstStyle/>
              <a:p>
                <a:r>
                  <a:rPr lang="zh-CN" altLang="en-US" dirty="0"/>
                  <a:t>决策变量是实数时的交叉算子：</a:t>
                </a:r>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r>
                  <a:rPr lang="zh-CN" altLang="en-US" dirty="0"/>
                  <a:t>根据以下公式计算子代</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=0.5</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𝛽</m:t>
                            </m:r>
                          </m:e>
                          <m:sub>
                            <m:r>
                              <a:rPr lang="en-US" altLang="zh-CN" b="0" i="1" smtClean="0">
                                <a:latin typeface="Cambria Math" panose="02040503050406030204" pitchFamily="18" charset="0"/>
                              </a:rPr>
                              <m:t>𝑖</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+0.5</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=0.5</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i="1">
                        <a:latin typeface="Cambria Math" panose="02040503050406030204" pitchFamily="18" charset="0"/>
                      </a:rPr>
                      <m:t>+0.5</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r>
                          <a:rPr lang="en-US" altLang="zh-CN" i="1">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b="0" i="1" smtClean="0">
                                        <a:latin typeface="Cambria Math" panose="02040503050406030204" pitchFamily="18" charset="0"/>
                                      </a:rPr>
                                      <m:t>𝜂</m:t>
                                    </m:r>
                                    <m:r>
                                      <a:rPr lang="en-US" altLang="zh-CN" b="0" i="1" smtClean="0">
                                        <a:latin typeface="Cambria Math" panose="02040503050406030204" pitchFamily="18" charset="0"/>
                                      </a:rPr>
                                      <m:t>+1</m:t>
                                    </m:r>
                                  </m:den>
                                </m:f>
                              </m:sup>
                            </m:sSup>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≤0.5</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𝜂</m:t>
                                    </m:r>
                                    <m:r>
                                      <a:rPr lang="en-US" altLang="zh-CN" i="1">
                                        <a:latin typeface="Cambria Math" panose="02040503050406030204" pitchFamily="18" charset="0"/>
                                      </a:rPr>
                                      <m:t>+1</m:t>
                                    </m:r>
                                  </m:den>
                                </m:f>
                              </m:sup>
                            </m:sSup>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&gt;0.5</m:t>
                            </m:r>
                          </m:e>
                        </m:eqArr>
                      </m:e>
                    </m:d>
                  </m:oMath>
                </a14:m>
                <a:endParaRPr lang="en-US" altLang="zh-CN" dirty="0"/>
              </a:p>
              <a:p>
                <a:r>
                  <a:rPr lang="zh-CN" altLang="en-US" dirty="0"/>
                  <a:t>其中</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b="0" i="1" smtClean="0">
                        <a:latin typeface="Cambria Math" panose="02040503050406030204" pitchFamily="18" charset="0"/>
                      </a:rPr>
                      <m:t> </m:t>
                    </m:r>
                  </m:oMath>
                </a14:m>
                <a:r>
                  <a:rPr lang="zh-CN" altLang="en-US" dirty="0"/>
                  <a:t>表示父代</a:t>
                </a:r>
                <a:r>
                  <a:rPr lang="en-US" altLang="zh-CN" dirty="0"/>
                  <a:t>1</a:t>
                </a:r>
                <a:r>
                  <a:rPr lang="zh-CN" altLang="en-US" dirty="0"/>
                  <a:t>、父代</a:t>
                </a:r>
                <a:r>
                  <a:rPr lang="en-US" altLang="zh-CN" dirty="0"/>
                  <a:t>2</a:t>
                </a:r>
                <a:r>
                  <a:rPr lang="zh-CN" altLang="en-US" dirty="0"/>
                  <a:t>、子代</a:t>
                </a:r>
                <a:r>
                  <a:rPr lang="en-US" altLang="zh-CN" dirty="0"/>
                  <a:t>1</a:t>
                </a:r>
                <a:r>
                  <a:rPr lang="zh-CN" altLang="en-US" dirty="0"/>
                  <a:t>、子代</a:t>
                </a:r>
                <a:r>
                  <a:rPr lang="en-US" altLang="zh-CN" dirty="0"/>
                  <a:t>2</a:t>
                </a:r>
                <a:r>
                  <a:rPr lang="zh-CN" altLang="en-US" dirty="0"/>
                  <a:t>第</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𝑖</m:t>
                    </m:r>
                    <m:r>
                      <a:rPr lang="en-US" altLang="zh-CN" b="0" i="1" smtClean="0">
                        <a:latin typeface="Cambria Math" panose="02040503050406030204" pitchFamily="18" charset="0"/>
                      </a:rPr>
                      <m:t> </m:t>
                    </m:r>
                  </m:oMath>
                </a14:m>
                <a:r>
                  <a:rPr lang="zh-CN" altLang="en-US" dirty="0"/>
                  <a:t>位决策变量的值，</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 </m:t>
                    </m:r>
                  </m:oMath>
                </a14:m>
                <a:r>
                  <a:rPr lang="zh-CN" altLang="en-US" dirty="0"/>
                  <a:t>是</a:t>
                </a:r>
                <a:r>
                  <a:rPr lang="en-US" altLang="zh-CN" dirty="0"/>
                  <a:t>[0,1]</a:t>
                </a:r>
                <a:r>
                  <a:rPr lang="zh-CN" altLang="en-US" dirty="0"/>
                  <a:t>内随机数，</a:t>
                </a:r>
                <a14:m>
                  <m:oMath xmlns:m="http://schemas.openxmlformats.org/officeDocument/2006/math">
                    <m:r>
                      <a:rPr lang="zh-CN" altLang="en-US" i="1">
                        <a:latin typeface="Cambria Math" panose="02040503050406030204" pitchFamily="18" charset="0"/>
                      </a:rPr>
                      <m:t>𝜂</m:t>
                    </m:r>
                    <m:r>
                      <a:rPr lang="en-US" altLang="zh-CN" b="0" i="1" smtClean="0">
                        <a:latin typeface="Cambria Math" panose="02040503050406030204" pitchFamily="18" charset="0"/>
                      </a:rPr>
                      <m:t> </m:t>
                    </m:r>
                  </m:oMath>
                </a14:m>
                <a:r>
                  <a:rPr lang="zh-CN" altLang="en-US" dirty="0"/>
                  <a:t>是固定参数</a:t>
                </a:r>
                <a:endParaRPr lang="en-US" altLang="zh-CN" dirty="0"/>
              </a:p>
            </p:txBody>
          </p:sp>
        </mc:Choice>
        <mc:Fallback xmlns="">
          <p:sp>
            <p:nvSpPr>
              <p:cNvPr id="5" name="文本占位符 4"/>
              <p:cNvSpPr>
                <a:spLocks noGrp="1" noRot="1" noChangeAspect="1" noMove="1" noResize="1" noEditPoints="1" noAdjustHandles="1" noChangeArrowheads="1" noChangeShapeType="1" noTextEdit="1"/>
              </p:cNvSpPr>
              <p:nvPr>
                <p:ph type="body" sz="quarter" idx="11"/>
              </p:nvPr>
            </p:nvSpPr>
            <p:spPr>
              <a:xfrm>
                <a:off x="2137759" y="101598"/>
                <a:ext cx="6835067" cy="6756401"/>
              </a:xfrm>
              <a:blipFill rotWithShape="0">
                <a:blip r:embed="rId2"/>
                <a:stretch>
                  <a:fillRect l="-1249" t="-993" r="-5888" b="-361"/>
                </a:stretch>
              </a:blipFill>
            </p:spPr>
            <p:txBody>
              <a:bodyPr/>
              <a:lstStyle/>
              <a:p>
                <a:r>
                  <a:rPr lang="zh-CN" altLang="en-US">
                    <a:noFill/>
                  </a:rPr>
                  <a:t> </a:t>
                </a:r>
              </a:p>
            </p:txBody>
          </p:sp>
        </mc:Fallback>
      </mc:AlternateContent>
      <p:sp>
        <p:nvSpPr>
          <p:cNvPr id="44" name="矩形 43"/>
          <p:cNvSpPr/>
          <p:nvPr/>
        </p:nvSpPr>
        <p:spPr>
          <a:xfrm>
            <a:off x="2189059" y="1833146"/>
            <a:ext cx="2914307"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p:cNvSpPr/>
          <p:nvPr/>
        </p:nvSpPr>
        <p:spPr>
          <a:xfrm>
            <a:off x="2189059" y="995855"/>
            <a:ext cx="291430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p:nvPr>
        </p:nvSpPr>
        <p:spPr/>
        <p:txBody>
          <a:bodyPr/>
          <a:lstStyle/>
          <a:p>
            <a:r>
              <a:rPr lang="zh-CN" altLang="en-US" dirty="0"/>
              <a:t>交叉算子</a:t>
            </a:r>
          </a:p>
        </p:txBody>
      </p:sp>
      <p:sp>
        <p:nvSpPr>
          <p:cNvPr id="23" name="文本框 22"/>
          <p:cNvSpPr txBox="1"/>
          <p:nvPr/>
        </p:nvSpPr>
        <p:spPr>
          <a:xfrm>
            <a:off x="2079733" y="528013"/>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父代</a:t>
            </a:r>
            <a:r>
              <a:rPr lang="en-US" altLang="zh-CN" sz="2000" dirty="0">
                <a:solidFill>
                  <a:schemeClr val="accent5">
                    <a:lumMod val="75000"/>
                  </a:schemeClr>
                </a:solidFill>
                <a:latin typeface="幼圆" panose="02010509060101010101" pitchFamily="49" charset="-122"/>
                <a:ea typeface="幼圆" panose="02010509060101010101" pitchFamily="49" charset="-122"/>
              </a:rPr>
              <a:t>1</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24" name="文本框 23"/>
          <p:cNvSpPr txBox="1"/>
          <p:nvPr/>
        </p:nvSpPr>
        <p:spPr>
          <a:xfrm>
            <a:off x="2079733" y="13844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父代</a:t>
            </a:r>
            <a:r>
              <a:rPr lang="en-US" altLang="zh-CN" sz="2000" dirty="0">
                <a:solidFill>
                  <a:schemeClr val="accent5">
                    <a:lumMod val="75000"/>
                  </a:schemeClr>
                </a:solidFill>
                <a:latin typeface="幼圆" panose="02010509060101010101" pitchFamily="49" charset="-122"/>
                <a:ea typeface="幼圆" panose="02010509060101010101" pitchFamily="49" charset="-122"/>
              </a:rPr>
              <a:t>2</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41" name="文本框 40"/>
          <p:cNvSpPr txBox="1"/>
          <p:nvPr/>
        </p:nvSpPr>
        <p:spPr>
          <a:xfrm>
            <a:off x="5877189" y="528013"/>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子代</a:t>
            </a:r>
            <a:r>
              <a:rPr lang="en-US" altLang="zh-CN" sz="2000" dirty="0">
                <a:solidFill>
                  <a:schemeClr val="accent5">
                    <a:lumMod val="75000"/>
                  </a:schemeClr>
                </a:solidFill>
                <a:latin typeface="幼圆" panose="02010509060101010101" pitchFamily="49" charset="-122"/>
                <a:ea typeface="幼圆" panose="02010509060101010101" pitchFamily="49" charset="-122"/>
              </a:rPr>
              <a:t>1</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42" name="文本框 41"/>
          <p:cNvSpPr txBox="1"/>
          <p:nvPr/>
        </p:nvSpPr>
        <p:spPr>
          <a:xfrm>
            <a:off x="5877189" y="1384414"/>
            <a:ext cx="907698"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子代</a:t>
            </a:r>
            <a:r>
              <a:rPr lang="en-US" altLang="zh-CN" sz="2000" dirty="0">
                <a:solidFill>
                  <a:schemeClr val="accent5">
                    <a:lumMod val="75000"/>
                  </a:schemeClr>
                </a:solidFill>
                <a:latin typeface="幼圆" panose="02010509060101010101" pitchFamily="49" charset="-122"/>
                <a:ea typeface="幼圆" panose="02010509060101010101" pitchFamily="49" charset="-122"/>
              </a:rPr>
              <a:t>2</a:t>
            </a:r>
            <a:endParaRPr lang="zh-CN" altLang="en-US" sz="2000" dirty="0">
              <a:solidFill>
                <a:schemeClr val="accent5">
                  <a:lumMod val="75000"/>
                </a:schemeClr>
              </a:solidFill>
              <a:latin typeface="幼圆" panose="02010509060101010101" pitchFamily="49" charset="-122"/>
              <a:ea typeface="幼圆" panose="02010509060101010101" pitchFamily="49" charset="-122"/>
            </a:endParaRPr>
          </a:p>
        </p:txBody>
      </p:sp>
      <p:sp>
        <p:nvSpPr>
          <p:cNvPr id="43" name="十字箭头 42"/>
          <p:cNvSpPr/>
          <p:nvPr/>
        </p:nvSpPr>
        <p:spPr>
          <a:xfrm rot="2623279">
            <a:off x="5214960" y="1279358"/>
            <a:ext cx="647347" cy="663219"/>
          </a:xfrm>
          <a:prstGeom prst="quadArrow">
            <a:avLst>
              <a:gd name="adj1" fmla="val 11034"/>
              <a:gd name="adj2" fmla="val 15812"/>
              <a:gd name="adj3" fmla="val 2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018550" y="1001111"/>
            <a:ext cx="2914307" cy="381000"/>
          </a:xfrm>
          <a:prstGeom prst="rect">
            <a:avLst/>
          </a:prstGeom>
          <a:gradFill>
            <a:gsLst>
              <a:gs pos="67000">
                <a:srgbClr val="5B9BD5"/>
              </a:gs>
              <a:gs pos="100000">
                <a:srgbClr val="C55A1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018549" y="1829868"/>
            <a:ext cx="2914307" cy="381000"/>
          </a:xfrm>
          <a:prstGeom prst="rect">
            <a:avLst/>
          </a:prstGeom>
          <a:gradFill>
            <a:gsLst>
              <a:gs pos="0">
                <a:srgbClr val="5B9BD5"/>
              </a:gs>
              <a:gs pos="49000">
                <a:srgbClr val="C55A1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8693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变异算子</a:t>
            </a:r>
          </a:p>
        </p:txBody>
      </p:sp>
      <p:sp>
        <p:nvSpPr>
          <p:cNvPr id="3" name="文本占位符 2"/>
          <p:cNvSpPr>
            <a:spLocks noGrp="1"/>
          </p:cNvSpPr>
          <p:nvPr>
            <p:ph type="body" sz="quarter" idx="11"/>
          </p:nvPr>
        </p:nvSpPr>
        <p:spPr>
          <a:xfrm>
            <a:off x="2137483" y="355600"/>
            <a:ext cx="6835067" cy="2873345"/>
          </a:xfrm>
        </p:spPr>
        <p:txBody>
          <a:bodyPr/>
          <a:lstStyle/>
          <a:p>
            <a:r>
              <a:rPr lang="zh-CN" altLang="en-US" dirty="0"/>
              <a:t>变异算子模拟生物的变异过程，对一个解进行随机的改变</a:t>
            </a:r>
            <a:endParaRPr lang="en-US" altLang="zh-CN" dirty="0"/>
          </a:p>
          <a:p>
            <a:endParaRPr lang="en-US" altLang="zh-CN" dirty="0"/>
          </a:p>
          <a:p>
            <a:endParaRPr lang="en-US" altLang="zh-CN" dirty="0"/>
          </a:p>
          <a:p>
            <a:r>
              <a:rPr lang="zh-CN" altLang="en-US" dirty="0"/>
              <a:t>决策变量是二进制时的变异算子：</a:t>
            </a:r>
          </a:p>
        </p:txBody>
      </p:sp>
      <p:sp>
        <p:nvSpPr>
          <p:cNvPr id="4" name="文本框 3"/>
          <p:cNvSpPr txBox="1"/>
          <p:nvPr/>
        </p:nvSpPr>
        <p:spPr>
          <a:xfrm>
            <a:off x="5173133" y="838364"/>
            <a:ext cx="2683934" cy="288220"/>
          </a:xfrm>
          <a:prstGeom prst="rect">
            <a:avLst/>
          </a:prstGeom>
          <a:noFill/>
        </p:spPr>
        <p:txBody>
          <a:bodyPr wrap="square" lIns="0" tIns="0" rIns="0" bIns="0" rtlCol="0">
            <a:spAutoFit/>
          </a:bodyPr>
          <a:lstStyle/>
          <a:p>
            <a:pPr algn="ctr">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变异是进化的动力</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5" name="矩形 4"/>
          <p:cNvSpPr/>
          <p:nvPr/>
        </p:nvSpPr>
        <p:spPr>
          <a:xfrm>
            <a:off x="2225268"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6" name="矩形 5"/>
          <p:cNvSpPr/>
          <p:nvPr/>
        </p:nvSpPr>
        <p:spPr>
          <a:xfrm>
            <a:off x="2589334"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7" name="矩形 6"/>
          <p:cNvSpPr/>
          <p:nvPr/>
        </p:nvSpPr>
        <p:spPr>
          <a:xfrm>
            <a:off x="2953400"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8" name="矩形 7"/>
          <p:cNvSpPr/>
          <p:nvPr/>
        </p:nvSpPr>
        <p:spPr>
          <a:xfrm>
            <a:off x="3317466"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9" name="矩形 8"/>
          <p:cNvSpPr/>
          <p:nvPr/>
        </p:nvSpPr>
        <p:spPr>
          <a:xfrm>
            <a:off x="3681532"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0" name="矩形 9"/>
          <p:cNvSpPr/>
          <p:nvPr/>
        </p:nvSpPr>
        <p:spPr>
          <a:xfrm>
            <a:off x="4045598"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1" name="矩形 10"/>
          <p:cNvSpPr/>
          <p:nvPr/>
        </p:nvSpPr>
        <p:spPr>
          <a:xfrm>
            <a:off x="4409664"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2" name="矩形 11"/>
          <p:cNvSpPr/>
          <p:nvPr/>
        </p:nvSpPr>
        <p:spPr>
          <a:xfrm>
            <a:off x="4773730"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3" name="文本框 12"/>
          <p:cNvSpPr txBox="1"/>
          <p:nvPr/>
        </p:nvSpPr>
        <p:spPr>
          <a:xfrm>
            <a:off x="2085253" y="3251807"/>
            <a:ext cx="1159217"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变异前</a:t>
            </a:r>
          </a:p>
        </p:txBody>
      </p:sp>
      <p:sp>
        <p:nvSpPr>
          <p:cNvPr id="14" name="右箭头 13"/>
          <p:cNvSpPr/>
          <p:nvPr/>
        </p:nvSpPr>
        <p:spPr>
          <a:xfrm>
            <a:off x="5269832" y="3782768"/>
            <a:ext cx="570367" cy="2825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50890"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6" name="矩形 15"/>
          <p:cNvSpPr/>
          <p:nvPr/>
        </p:nvSpPr>
        <p:spPr>
          <a:xfrm>
            <a:off x="6314956"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7" name="矩形 16"/>
          <p:cNvSpPr/>
          <p:nvPr/>
        </p:nvSpPr>
        <p:spPr>
          <a:xfrm>
            <a:off x="6679022" y="3733527"/>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8" name="矩形 17"/>
          <p:cNvSpPr/>
          <p:nvPr/>
        </p:nvSpPr>
        <p:spPr>
          <a:xfrm>
            <a:off x="7043088"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19" name="矩形 18"/>
          <p:cNvSpPr/>
          <p:nvPr/>
        </p:nvSpPr>
        <p:spPr>
          <a:xfrm>
            <a:off x="7407154"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0" name="矩形 19"/>
          <p:cNvSpPr/>
          <p:nvPr/>
        </p:nvSpPr>
        <p:spPr>
          <a:xfrm>
            <a:off x="7771220"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21" name="矩形 20"/>
          <p:cNvSpPr/>
          <p:nvPr/>
        </p:nvSpPr>
        <p:spPr>
          <a:xfrm>
            <a:off x="8135286" y="3733527"/>
            <a:ext cx="364066"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22" name="矩形 21"/>
          <p:cNvSpPr/>
          <p:nvPr/>
        </p:nvSpPr>
        <p:spPr>
          <a:xfrm>
            <a:off x="8499352" y="3733527"/>
            <a:ext cx="36406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a:t>
            </a:r>
            <a:endParaRPr lang="zh-CN" altLang="en-US" sz="2400" dirty="0"/>
          </a:p>
        </p:txBody>
      </p:sp>
      <p:sp>
        <p:nvSpPr>
          <p:cNvPr id="23" name="文本框 22"/>
          <p:cNvSpPr txBox="1"/>
          <p:nvPr/>
        </p:nvSpPr>
        <p:spPr>
          <a:xfrm>
            <a:off x="3669871" y="4474999"/>
            <a:ext cx="3770288" cy="332399"/>
          </a:xfrm>
          <a:prstGeom prst="rect">
            <a:avLst/>
          </a:prstGeom>
          <a:noFill/>
        </p:spPr>
        <p:txBody>
          <a:bodyPr wrap="square" lIns="0" tIns="0" rIns="0" bIns="0" rtlCol="0">
            <a:spAutoFit/>
          </a:bodyPr>
          <a:lstStyle/>
          <a:p>
            <a:pPr algn="ctr">
              <a:lnSpc>
                <a:spcPct val="120000"/>
              </a:lnSpc>
              <a:spcAft>
                <a:spcPts val="1000"/>
              </a:spcAft>
            </a:pPr>
            <a:r>
              <a:rPr lang="zh-CN" altLang="en-US" dirty="0">
                <a:solidFill>
                  <a:srgbClr val="FF0000"/>
                </a:solidFill>
                <a:latin typeface="幼圆" panose="02010509060101010101" pitchFamily="49" charset="-122"/>
                <a:ea typeface="幼圆" panose="02010509060101010101" pitchFamily="49" charset="-122"/>
              </a:rPr>
              <a:t>随机对解的某几位决策变量取反</a:t>
            </a:r>
            <a:endParaRPr lang="en-US" altLang="zh-CN" dirty="0">
              <a:solidFill>
                <a:srgbClr val="FF0000"/>
              </a:solidFill>
              <a:latin typeface="幼圆" panose="02010509060101010101" pitchFamily="49" charset="-122"/>
              <a:ea typeface="幼圆" panose="02010509060101010101" pitchFamily="49" charset="-122"/>
            </a:endParaRPr>
          </a:p>
        </p:txBody>
      </p:sp>
      <p:sp>
        <p:nvSpPr>
          <p:cNvPr id="24" name="文本框 23"/>
          <p:cNvSpPr txBox="1"/>
          <p:nvPr/>
        </p:nvSpPr>
        <p:spPr>
          <a:xfrm>
            <a:off x="5840199" y="3257293"/>
            <a:ext cx="1159217"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变异后</a:t>
            </a:r>
          </a:p>
        </p:txBody>
      </p:sp>
    </p:spTree>
    <p:extLst>
      <p:ext uri="{BB962C8B-B14F-4D97-AF65-F5344CB8AC3E}">
        <p14:creationId xmlns:p14="http://schemas.microsoft.com/office/powerpoint/2010/main" val="4034193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变异算子</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p:txBody>
              <a:bodyPr>
                <a:normAutofit/>
              </a:bodyPr>
              <a:lstStyle/>
              <a:p>
                <a:r>
                  <a:rPr lang="zh-CN" altLang="en-US" dirty="0"/>
                  <a:t>决策变量是实数时的变异算子：</a:t>
                </a:r>
                <a:endParaRPr lang="en-US" altLang="zh-CN" dirty="0"/>
              </a:p>
              <a:p>
                <a:endParaRPr lang="en-US" altLang="zh-CN" dirty="0"/>
              </a:p>
              <a:p>
                <a:endParaRPr lang="en-US" altLang="zh-CN" dirty="0"/>
              </a:p>
              <a:p>
                <a:endParaRPr lang="en-US" altLang="zh-CN" dirty="0"/>
              </a:p>
              <a:p>
                <a:r>
                  <a:rPr lang="zh-CN" altLang="en-US" dirty="0"/>
                  <a:t>根据以下公式随机改变几位决策变量</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𝑙𝑜𝑤</m:t>
                            </m:r>
                          </m:e>
                          <m:sub>
                            <m:r>
                              <a:rPr lang="en-US" altLang="zh-CN" b="0" i="1" smtClean="0">
                                <a:latin typeface="Cambria Math" panose="02040503050406030204" pitchFamily="18" charset="0"/>
                              </a:rPr>
                              <m:t>𝑖</m:t>
                            </m:r>
                          </m:sub>
                        </m:sSub>
                      </m:e>
                    </m:d>
                  </m:oMath>
                </a14:m>
                <a:endParaRPr lang="en-US" altLang="zh-CN" b="0" dirty="0"/>
              </a:p>
              <a:p>
                <a14:m>
                  <m:oMath xmlns:m="http://schemas.openxmlformats.org/officeDocument/2006/math">
                    <m:sSub>
                      <m:sSubPr>
                        <m:ctrlPr>
                          <a:rPr lang="en-US" altLang="zh-CN" sz="1700" i="1">
                            <a:latin typeface="Cambria Math" panose="02040503050406030204" pitchFamily="18" charset="0"/>
                          </a:rPr>
                        </m:ctrlPr>
                      </m:sSubPr>
                      <m:e>
                        <m:r>
                          <a:rPr lang="zh-CN" altLang="en-US" sz="1700" i="1">
                            <a:latin typeface="Cambria Math" panose="02040503050406030204" pitchFamily="18" charset="0"/>
                          </a:rPr>
                          <m:t>𝛽</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d>
                      <m:dPr>
                        <m:begChr m:val="{"/>
                        <m:endChr m:val=""/>
                        <m:ctrlPr>
                          <a:rPr lang="en-US" altLang="zh-CN" sz="1700" i="1">
                            <a:latin typeface="Cambria Math" panose="02040503050406030204" pitchFamily="18" charset="0"/>
                          </a:rPr>
                        </m:ctrlPr>
                      </m:dPr>
                      <m:e>
                        <m:eqArr>
                          <m:eqArrPr>
                            <m:ctrlPr>
                              <a:rPr lang="en-US" altLang="zh-CN" sz="1700" i="1">
                                <a:latin typeface="Cambria Math" panose="02040503050406030204" pitchFamily="18" charset="0"/>
                              </a:rPr>
                            </m:ctrlPr>
                          </m:eqArrPr>
                          <m:e>
                            <m:sSup>
                              <m:sSupPr>
                                <m:ctrlPr>
                                  <a:rPr lang="en-US" altLang="zh-CN" sz="1700" i="1">
                                    <a:latin typeface="Cambria Math" panose="02040503050406030204" pitchFamily="18" charset="0"/>
                                  </a:rPr>
                                </m:ctrlPr>
                              </m:sSupPr>
                              <m:e>
                                <m:d>
                                  <m:dPr>
                                    <m:begChr m:val="["/>
                                    <m:endChr m:val="]"/>
                                    <m:ctrlPr>
                                      <a:rPr lang="en-US" altLang="zh-CN" sz="1700" b="0" i="1" smtClean="0">
                                        <a:latin typeface="Cambria Math" panose="02040503050406030204" pitchFamily="18" charset="0"/>
                                      </a:rPr>
                                    </m:ctrlPr>
                                  </m:dPr>
                                  <m:e>
                                    <m:r>
                                      <a:rPr lang="en-US" altLang="zh-CN" sz="1700" i="1">
                                        <a:latin typeface="Cambria Math" panose="02040503050406030204" pitchFamily="18" charset="0"/>
                                      </a:rPr>
                                      <m:t>2</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m:t>
                                        </m:r>
                                      </m:e>
                                      <m:sub>
                                        <m:r>
                                          <a:rPr lang="en-US" altLang="zh-CN" sz="1700" i="1">
                                            <a:latin typeface="Cambria Math" panose="02040503050406030204" pitchFamily="18" charset="0"/>
                                          </a:rPr>
                                          <m:t>𝑖</m:t>
                                        </m:r>
                                      </m:sub>
                                    </m:sSub>
                                    <m:r>
                                      <a:rPr lang="en-US" altLang="zh-CN" sz="1700" b="0" i="1" smtClean="0">
                                        <a:latin typeface="Cambria Math" panose="02040503050406030204" pitchFamily="18" charset="0"/>
                                      </a:rPr>
                                      <m:t>+(1−2</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m:t>
                                        </m:r>
                                      </m:e>
                                      <m:sub>
                                        <m:r>
                                          <a:rPr lang="en-US" altLang="zh-CN" sz="1700" i="1">
                                            <a:latin typeface="Cambria Math" panose="02040503050406030204" pitchFamily="18" charset="0"/>
                                          </a:rPr>
                                          <m:t>𝑖</m:t>
                                        </m:r>
                                      </m:sub>
                                    </m:sSub>
                                    <m:sSup>
                                      <m:sSupPr>
                                        <m:ctrlPr>
                                          <a:rPr lang="en-US" altLang="zh-CN" sz="1700" b="0" i="1" smtClean="0">
                                            <a:latin typeface="Cambria Math" panose="02040503050406030204" pitchFamily="18" charset="0"/>
                                          </a:rPr>
                                        </m:ctrlPr>
                                      </m:sSupPr>
                                      <m:e>
                                        <m:r>
                                          <a:rPr lang="en-US" altLang="zh-CN" sz="1700" i="1">
                                            <a:latin typeface="Cambria Math" panose="02040503050406030204" pitchFamily="18" charset="0"/>
                                          </a:rPr>
                                          <m:t>)(1−</m:t>
                                        </m:r>
                                        <m:f>
                                          <m:fPr>
                                            <m:ctrlPr>
                                              <a:rPr lang="en-US" altLang="zh-CN" sz="1700" i="1">
                                                <a:latin typeface="Cambria Math" panose="02040503050406030204" pitchFamily="18" charset="0"/>
                                              </a:rPr>
                                            </m:ctrlPr>
                                          </m:fPr>
                                          <m:num>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𝑐</m:t>
                                                </m:r>
                                              </m:e>
                                              <m:sub>
                                                <m:r>
                                                  <a:rPr lang="en-US" altLang="zh-CN" sz="1700" i="1">
                                                    <a:latin typeface="Cambria Math" panose="02040503050406030204" pitchFamily="18" charset="0"/>
                                                  </a:rPr>
                                                  <m:t>𝑖</m:t>
                                                </m:r>
                                              </m:sub>
                                            </m:sSub>
                                            <m:r>
                                              <a:rPr lang="en-US" altLang="zh-CN" sz="1700" b="0" i="1" smtClean="0">
                                                <a:latin typeface="Cambria Math" panose="02040503050406030204" pitchFamily="18" charset="0"/>
                                              </a:rPr>
                                              <m:t>−</m:t>
                                            </m:r>
                                            <m:sSub>
                                              <m:sSubPr>
                                                <m:ctrlPr>
                                                  <a:rPr lang="en-US" altLang="zh-CN" sz="1700" i="1" smtClean="0">
                                                    <a:latin typeface="Cambria Math" panose="02040503050406030204" pitchFamily="18" charset="0"/>
                                                  </a:rPr>
                                                </m:ctrlPr>
                                              </m:sSubPr>
                                              <m:e>
                                                <m:r>
                                                  <a:rPr lang="en-US" altLang="zh-CN" sz="1700" b="0" i="1" smtClean="0">
                                                    <a:latin typeface="Cambria Math" panose="02040503050406030204" pitchFamily="18" charset="0"/>
                                                  </a:rPr>
                                                  <m:t>𝑙𝑜𝑤</m:t>
                                                </m:r>
                                              </m:e>
                                              <m:sub>
                                                <m:r>
                                                  <a:rPr lang="en-US" altLang="zh-CN" sz="1700" i="1">
                                                    <a:latin typeface="Cambria Math" panose="02040503050406030204" pitchFamily="18" charset="0"/>
                                                  </a:rPr>
                                                  <m:t>𝑖</m:t>
                                                </m:r>
                                              </m:sub>
                                            </m:sSub>
                                          </m:num>
                                          <m:den>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𝑢𝑝</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𝑙𝑜𝑤</m:t>
                                                </m:r>
                                              </m:e>
                                              <m:sub>
                                                <m:r>
                                                  <a:rPr lang="en-US" altLang="zh-CN" sz="1700" i="1">
                                                    <a:latin typeface="Cambria Math" panose="02040503050406030204" pitchFamily="18" charset="0"/>
                                                  </a:rPr>
                                                  <m:t>𝑖</m:t>
                                                </m:r>
                                              </m:sub>
                                            </m:sSub>
                                          </m:den>
                                        </m:f>
                                        <m:r>
                                          <a:rPr lang="en-US" altLang="zh-CN" sz="1700" i="1">
                                            <a:latin typeface="Cambria Math" panose="02040503050406030204" pitchFamily="18" charset="0"/>
                                          </a:rPr>
                                          <m:t>)</m:t>
                                        </m:r>
                                      </m:e>
                                      <m:sup>
                                        <m:r>
                                          <a:rPr lang="zh-CN" altLang="en-US" sz="1700" b="0" i="1" smtClean="0">
                                            <a:latin typeface="Cambria Math" panose="02040503050406030204" pitchFamily="18" charset="0"/>
                                          </a:rPr>
                                          <m:t>𝜂</m:t>
                                        </m:r>
                                        <m:r>
                                          <a:rPr lang="en-US" altLang="zh-CN" sz="1700" b="0" i="1" smtClean="0">
                                            <a:latin typeface="Cambria Math" panose="02040503050406030204" pitchFamily="18" charset="0"/>
                                          </a:rPr>
                                          <m:t>+1</m:t>
                                        </m:r>
                                      </m:sup>
                                    </m:sSup>
                                  </m:e>
                                </m:d>
                              </m:e>
                              <m:sup>
                                <m:f>
                                  <m:fPr>
                                    <m:ctrlPr>
                                      <a:rPr lang="en-US" altLang="zh-CN" sz="1700" i="1">
                                        <a:latin typeface="Cambria Math" panose="02040503050406030204" pitchFamily="18" charset="0"/>
                                      </a:rPr>
                                    </m:ctrlPr>
                                  </m:fPr>
                                  <m:num>
                                    <m:r>
                                      <a:rPr lang="en-US" altLang="zh-CN" sz="1700" i="1">
                                        <a:latin typeface="Cambria Math" panose="02040503050406030204" pitchFamily="18" charset="0"/>
                                      </a:rPr>
                                      <m:t>1</m:t>
                                    </m:r>
                                  </m:num>
                                  <m:den>
                                    <m:r>
                                      <a:rPr lang="zh-CN" altLang="en-US" sz="1700" i="1">
                                        <a:latin typeface="Cambria Math" panose="02040503050406030204" pitchFamily="18" charset="0"/>
                                      </a:rPr>
                                      <m:t>𝜂</m:t>
                                    </m:r>
                                    <m:r>
                                      <a:rPr lang="en-US" altLang="zh-CN" sz="1700" i="1">
                                        <a:latin typeface="Cambria Math" panose="02040503050406030204" pitchFamily="18" charset="0"/>
                                      </a:rPr>
                                      <m:t>+1</m:t>
                                    </m:r>
                                  </m:den>
                                </m:f>
                              </m:sup>
                            </m:sSup>
                            <m:r>
                              <a:rPr lang="en-US" altLang="zh-CN" sz="1700" i="1">
                                <a:latin typeface="Cambria Math" panose="02040503050406030204" pitchFamily="18" charset="0"/>
                              </a:rPr>
                              <m:t>,             </m:t>
                            </m:r>
                            <m:r>
                              <a:rPr lang="en-US" altLang="zh-CN" sz="1700" b="0" i="1" smtClean="0">
                                <a:latin typeface="Cambria Math" panose="02040503050406030204" pitchFamily="18" charset="0"/>
                              </a:rPr>
                              <m:t>          </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m:t>
                                </m:r>
                              </m:e>
                              <m:sub>
                                <m:r>
                                  <a:rPr lang="en-US" altLang="zh-CN" sz="1700" i="1">
                                    <a:latin typeface="Cambria Math" panose="02040503050406030204" pitchFamily="18" charset="0"/>
                                  </a:rPr>
                                  <m:t>𝑖</m:t>
                                </m:r>
                              </m:sub>
                            </m:sSub>
                            <m:r>
                              <a:rPr lang="en-US" altLang="zh-CN" sz="1700" i="1">
                                <a:latin typeface="Cambria Math" panose="02040503050406030204" pitchFamily="18" charset="0"/>
                                <a:ea typeface="Cambria Math" panose="02040503050406030204" pitchFamily="18" charset="0"/>
                              </a:rPr>
                              <m:t>≤0.5</m:t>
                            </m:r>
                          </m:e>
                          <m:e>
                            <m:r>
                              <a:rPr lang="en-US" altLang="zh-CN" sz="1700" b="0" i="1" smtClean="0">
                                <a:latin typeface="Cambria Math" panose="02040503050406030204" pitchFamily="18" charset="0"/>
                                <a:ea typeface="Cambria Math" panose="02040503050406030204" pitchFamily="18" charset="0"/>
                              </a:rPr>
                              <m:t>1−</m:t>
                            </m:r>
                            <m:sSup>
                              <m:sSupPr>
                                <m:ctrlPr>
                                  <a:rPr lang="en-US" altLang="zh-CN" sz="1700" b="0" i="1" smtClean="0">
                                    <a:latin typeface="Cambria Math" panose="02040503050406030204" pitchFamily="18" charset="0"/>
                                    <a:ea typeface="Cambria Math" panose="02040503050406030204" pitchFamily="18" charset="0"/>
                                  </a:rPr>
                                </m:ctrlPr>
                              </m:sSupPr>
                              <m:e>
                                <m:r>
                                  <a:rPr lang="en-US" altLang="zh-CN" sz="1700" b="0" i="1" smtClean="0">
                                    <a:latin typeface="Cambria Math" panose="02040503050406030204" pitchFamily="18" charset="0"/>
                                    <a:ea typeface="Cambria Math" panose="02040503050406030204" pitchFamily="18" charset="0"/>
                                  </a:rPr>
                                  <m:t>[2</m:t>
                                </m:r>
                                <m:d>
                                  <m:dPr>
                                    <m:ctrlPr>
                                      <a:rPr lang="en-US" altLang="zh-CN" sz="1700" b="0" i="1" smtClean="0">
                                        <a:latin typeface="Cambria Math" panose="02040503050406030204" pitchFamily="18" charset="0"/>
                                        <a:ea typeface="Cambria Math" panose="02040503050406030204" pitchFamily="18" charset="0"/>
                                      </a:rPr>
                                    </m:ctrlPr>
                                  </m:dPr>
                                  <m:e>
                                    <m:r>
                                      <a:rPr lang="en-US" altLang="zh-CN" sz="1700" b="0" i="1" smtClean="0">
                                        <a:latin typeface="Cambria Math" panose="02040503050406030204" pitchFamily="18" charset="0"/>
                                        <a:ea typeface="Cambria Math" panose="02040503050406030204" pitchFamily="18" charset="0"/>
                                      </a:rPr>
                                      <m:t>1−</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m:t>
                                        </m:r>
                                      </m:e>
                                      <m:sub>
                                        <m:r>
                                          <a:rPr lang="en-US" altLang="zh-CN" sz="1700" i="1">
                                            <a:latin typeface="Cambria Math" panose="02040503050406030204" pitchFamily="18" charset="0"/>
                                          </a:rPr>
                                          <m:t>𝑖</m:t>
                                        </m:r>
                                      </m:sub>
                                    </m:sSub>
                                  </m:e>
                                </m:d>
                                <m:r>
                                  <a:rPr lang="en-US" altLang="zh-CN" sz="1700" b="0" i="1" smtClean="0">
                                    <a:latin typeface="Cambria Math" panose="02040503050406030204" pitchFamily="18" charset="0"/>
                                    <a:ea typeface="Cambria Math" panose="02040503050406030204" pitchFamily="18" charset="0"/>
                                  </a:rPr>
                                  <m:t>+2(</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m:t>
                                    </m:r>
                                  </m:e>
                                  <m:sub>
                                    <m:r>
                                      <a:rPr lang="en-US" altLang="zh-CN" sz="1700" i="1">
                                        <a:latin typeface="Cambria Math" panose="02040503050406030204" pitchFamily="18" charset="0"/>
                                      </a:rPr>
                                      <m:t>𝑖</m:t>
                                    </m:r>
                                  </m:sub>
                                </m:sSub>
                                <m:r>
                                  <a:rPr lang="en-US" altLang="zh-CN" sz="1700" b="0" i="1" smtClean="0">
                                    <a:latin typeface="Cambria Math" panose="02040503050406030204" pitchFamily="18" charset="0"/>
                                    <a:ea typeface="Cambria Math" panose="02040503050406030204" pitchFamily="18" charset="0"/>
                                  </a:rPr>
                                  <m:t>−0.5)</m:t>
                                </m:r>
                                <m:sSup>
                                  <m:sSupPr>
                                    <m:ctrlPr>
                                      <a:rPr lang="en-US" altLang="zh-CN" sz="1700" b="0" i="1" smtClean="0">
                                        <a:latin typeface="Cambria Math" panose="02040503050406030204" pitchFamily="18" charset="0"/>
                                        <a:ea typeface="Cambria Math" panose="02040503050406030204" pitchFamily="18" charset="0"/>
                                      </a:rPr>
                                    </m:ctrlPr>
                                  </m:sSupPr>
                                  <m:e>
                                    <m:r>
                                      <a:rPr lang="en-US" altLang="zh-CN" sz="1700" b="0" i="1" smtClean="0">
                                        <a:latin typeface="Cambria Math" panose="02040503050406030204" pitchFamily="18" charset="0"/>
                                        <a:ea typeface="Cambria Math" panose="02040503050406030204" pitchFamily="18" charset="0"/>
                                      </a:rPr>
                                      <m:t>(1−</m:t>
                                    </m:r>
                                    <m:f>
                                      <m:fPr>
                                        <m:ctrlPr>
                                          <a:rPr lang="en-US" altLang="zh-CN" sz="1700" i="1">
                                            <a:latin typeface="Cambria Math" panose="02040503050406030204" pitchFamily="18" charset="0"/>
                                          </a:rPr>
                                        </m:ctrlPr>
                                      </m:fPr>
                                      <m:num>
                                        <m:sSub>
                                          <m:sSubPr>
                                            <m:ctrlPr>
                                              <a:rPr lang="en-US" altLang="zh-CN" sz="1700" i="1" smtClean="0">
                                                <a:latin typeface="Cambria Math" panose="02040503050406030204" pitchFamily="18" charset="0"/>
                                              </a:rPr>
                                            </m:ctrlPr>
                                          </m:sSubPr>
                                          <m:e>
                                            <m:r>
                                              <a:rPr lang="en-US" altLang="zh-CN" sz="1700" b="0" i="1" smtClean="0">
                                                <a:latin typeface="Cambria Math" panose="02040503050406030204" pitchFamily="18" charset="0"/>
                                              </a:rPr>
                                              <m:t>𝑢𝑝</m:t>
                                            </m:r>
                                          </m:e>
                                          <m:sub>
                                            <m:r>
                                              <a:rPr lang="en-US" altLang="zh-CN" sz="1700" b="0" i="1" smtClean="0">
                                                <a:latin typeface="Cambria Math" panose="02040503050406030204" pitchFamily="18" charset="0"/>
                                              </a:rPr>
                                              <m:t>𝑖</m:t>
                                            </m:r>
                                          </m:sub>
                                        </m:sSub>
                                        <m:r>
                                          <a:rPr lang="en-US" altLang="zh-CN" sz="1700" b="0" i="1" smtClean="0">
                                            <a:latin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𝑐</m:t>
                                            </m:r>
                                          </m:e>
                                          <m:sub>
                                            <m:r>
                                              <a:rPr lang="en-US" altLang="zh-CN" sz="1700" i="1">
                                                <a:latin typeface="Cambria Math" panose="02040503050406030204" pitchFamily="18" charset="0"/>
                                              </a:rPr>
                                              <m:t>𝑖</m:t>
                                            </m:r>
                                          </m:sub>
                                        </m:sSub>
                                      </m:num>
                                      <m:den>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𝑢𝑝</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𝑙𝑜𝑤</m:t>
                                            </m:r>
                                          </m:e>
                                          <m:sub>
                                            <m:r>
                                              <a:rPr lang="en-US" altLang="zh-CN" sz="1700" i="1">
                                                <a:latin typeface="Cambria Math" panose="02040503050406030204" pitchFamily="18" charset="0"/>
                                              </a:rPr>
                                              <m:t>𝑖</m:t>
                                            </m:r>
                                          </m:sub>
                                        </m:sSub>
                                      </m:den>
                                    </m:f>
                                    <m:r>
                                      <a:rPr lang="en-US" altLang="zh-CN" sz="1700" b="0" i="1" smtClean="0">
                                        <a:latin typeface="Cambria Math" panose="02040503050406030204" pitchFamily="18" charset="0"/>
                                        <a:ea typeface="Cambria Math" panose="02040503050406030204" pitchFamily="18" charset="0"/>
                                      </a:rPr>
                                      <m:t>)</m:t>
                                    </m:r>
                                  </m:e>
                                  <m:sup>
                                    <m:r>
                                      <a:rPr lang="zh-CN" altLang="en-US" sz="1700" b="0" i="1" smtClean="0">
                                        <a:latin typeface="Cambria Math" panose="02040503050406030204" pitchFamily="18" charset="0"/>
                                        <a:ea typeface="Cambria Math" panose="02040503050406030204" pitchFamily="18" charset="0"/>
                                      </a:rPr>
                                      <m:t>𝜂</m:t>
                                    </m:r>
                                    <m:r>
                                      <a:rPr lang="en-US" altLang="zh-CN" sz="1700" b="0" i="1" smtClean="0">
                                        <a:latin typeface="Cambria Math" panose="02040503050406030204" pitchFamily="18" charset="0"/>
                                        <a:ea typeface="Cambria Math" panose="02040503050406030204" pitchFamily="18" charset="0"/>
                                      </a:rPr>
                                      <m:t>+1</m:t>
                                    </m:r>
                                  </m:sup>
                                </m:sSup>
                                <m:r>
                                  <a:rPr lang="en-US" altLang="zh-CN" sz="1700" b="0" i="1" smtClean="0">
                                    <a:latin typeface="Cambria Math" panose="02040503050406030204" pitchFamily="18" charset="0"/>
                                    <a:ea typeface="Cambria Math" panose="02040503050406030204" pitchFamily="18" charset="0"/>
                                  </a:rPr>
                                  <m:t>]</m:t>
                                </m:r>
                              </m:e>
                              <m:sup>
                                <m:f>
                                  <m:fPr>
                                    <m:ctrlPr>
                                      <a:rPr lang="en-US" altLang="zh-CN" sz="1700" i="1">
                                        <a:latin typeface="Cambria Math" panose="02040503050406030204" pitchFamily="18" charset="0"/>
                                      </a:rPr>
                                    </m:ctrlPr>
                                  </m:fPr>
                                  <m:num>
                                    <m:r>
                                      <a:rPr lang="en-US" altLang="zh-CN" sz="1700" i="1">
                                        <a:latin typeface="Cambria Math" panose="02040503050406030204" pitchFamily="18" charset="0"/>
                                      </a:rPr>
                                      <m:t>1</m:t>
                                    </m:r>
                                  </m:num>
                                  <m:den>
                                    <m:r>
                                      <a:rPr lang="zh-CN" altLang="en-US" sz="1700" i="1">
                                        <a:latin typeface="Cambria Math" panose="02040503050406030204" pitchFamily="18" charset="0"/>
                                      </a:rPr>
                                      <m:t>𝜂</m:t>
                                    </m:r>
                                    <m:r>
                                      <a:rPr lang="en-US" altLang="zh-CN" sz="1700" i="1">
                                        <a:latin typeface="Cambria Math" panose="02040503050406030204" pitchFamily="18" charset="0"/>
                                      </a:rPr>
                                      <m:t>+1</m:t>
                                    </m:r>
                                  </m:den>
                                </m:f>
                              </m:sup>
                            </m:sSup>
                            <m:r>
                              <a:rPr lang="en-US" altLang="zh-CN" sz="1700" i="1">
                                <a:latin typeface="Cambria Math" panose="02040503050406030204" pitchFamily="18" charset="0"/>
                              </a:rPr>
                              <m:t>, </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𝑢</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&gt;0.5</m:t>
                            </m:r>
                          </m:e>
                        </m:eqArr>
                      </m:e>
                    </m:d>
                  </m:oMath>
                </a14:m>
                <a:endParaRPr lang="en-US" altLang="zh-CN" sz="1700" dirty="0"/>
              </a:p>
              <a:p>
                <a:r>
                  <a:rPr lang="zh-CN" altLang="en-US" dirty="0"/>
                  <a:t>其中</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b="0" i="1">
                        <a:latin typeface="Cambria Math" panose="02040503050406030204" pitchFamily="18" charset="0"/>
                      </a:rPr>
                      <m:t> </m:t>
                    </m:r>
                  </m:oMath>
                </a14:m>
                <a:r>
                  <a:rPr lang="zh-CN" altLang="en-US" dirty="0"/>
                  <a:t>表示解的第</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 </m:t>
                    </m:r>
                  </m:oMath>
                </a14:m>
                <a:r>
                  <a:rPr lang="zh-CN" altLang="en-US" dirty="0"/>
                  <a:t>位决策变量的值，</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dirty="0"/>
                  <a:t>是</a:t>
                </a:r>
                <a:r>
                  <a:rPr lang="en-US" altLang="zh-CN" dirty="0"/>
                  <a:t>[0,1]</a:t>
                </a:r>
                <a:r>
                  <a:rPr lang="zh-CN" altLang="en-US" dirty="0"/>
                  <a:t>内随机数，</a:t>
                </a:r>
                <a14:m>
                  <m:oMath xmlns:m="http://schemas.openxmlformats.org/officeDocument/2006/math">
                    <m:r>
                      <a:rPr lang="zh-CN" altLang="en-US" i="1">
                        <a:latin typeface="Cambria Math" panose="02040503050406030204" pitchFamily="18" charset="0"/>
                      </a:rPr>
                      <m:t>𝜂</m:t>
                    </m:r>
                    <m:r>
                      <a:rPr lang="en-US" altLang="zh-CN" i="1">
                        <a:latin typeface="Cambria Math" panose="02040503050406030204" pitchFamily="18" charset="0"/>
                      </a:rPr>
                      <m:t> </m:t>
                    </m:r>
                  </m:oMath>
                </a14:m>
                <a:r>
                  <a:rPr lang="zh-CN" altLang="en-US" dirty="0"/>
                  <a:t>是固定参数，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𝑢𝑝</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 </m:t>
                    </m:r>
                  </m:oMath>
                </a14:m>
                <a:r>
                  <a:rPr lang="zh-CN" altLang="en-US" dirty="0"/>
                  <a:t>是第</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 </m:t>
                    </m:r>
                  </m:oMath>
                </a14:m>
                <a:r>
                  <a:rPr lang="zh-CN" altLang="en-US" dirty="0"/>
                  <a:t>位决策变量的最大可取值，</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𝑙𝑜𝑤</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dirty="0"/>
                  <a:t>是第</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 </m:t>
                    </m:r>
                  </m:oMath>
                </a14:m>
                <a:r>
                  <a:rPr lang="zh-CN" altLang="en-US" dirty="0"/>
                  <a:t>位决策变量的最小可取值</a:t>
                </a:r>
                <a:endParaRPr lang="en-US" altLang="zh-CN" dirty="0"/>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blipFill rotWithShape="0">
                <a:blip r:embed="rId2"/>
                <a:stretch>
                  <a:fillRect l="-1249" t="-1107" r="-1338"/>
                </a:stretch>
              </a:blipFill>
            </p:spPr>
            <p:txBody>
              <a:bodyPr/>
              <a:lstStyle/>
              <a:p>
                <a:r>
                  <a:rPr lang="zh-CN" altLang="en-US">
                    <a:noFill/>
                  </a:rPr>
                  <a:t> </a:t>
                </a:r>
              </a:p>
            </p:txBody>
          </p:sp>
        </mc:Fallback>
      </mc:AlternateContent>
      <p:sp>
        <p:nvSpPr>
          <p:cNvPr id="4" name="矩形 3"/>
          <p:cNvSpPr/>
          <p:nvPr/>
        </p:nvSpPr>
        <p:spPr>
          <a:xfrm>
            <a:off x="2189059" y="1412820"/>
            <a:ext cx="291430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64333" y="962591"/>
            <a:ext cx="1159217"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变异前</a:t>
            </a:r>
          </a:p>
        </p:txBody>
      </p:sp>
      <p:sp>
        <p:nvSpPr>
          <p:cNvPr id="9" name="文本框 8"/>
          <p:cNvSpPr txBox="1"/>
          <p:nvPr/>
        </p:nvSpPr>
        <p:spPr>
          <a:xfrm>
            <a:off x="5892429" y="968077"/>
            <a:ext cx="1159217" cy="400110"/>
          </a:xfrm>
          <a:prstGeom prst="rect">
            <a:avLst/>
          </a:prstGeom>
          <a:noFill/>
        </p:spPr>
        <p:txBody>
          <a:bodyPr wrap="square" rtlCol="0" anchor="ctr">
            <a:spAutoFit/>
          </a:bodyPr>
          <a:lstStyle/>
          <a:p>
            <a:r>
              <a:rPr lang="zh-CN" altLang="en-US" sz="2000" dirty="0">
                <a:solidFill>
                  <a:schemeClr val="accent5">
                    <a:lumMod val="75000"/>
                  </a:schemeClr>
                </a:solidFill>
                <a:latin typeface="幼圆" panose="02010509060101010101" pitchFamily="49" charset="-122"/>
                <a:ea typeface="幼圆" panose="02010509060101010101" pitchFamily="49" charset="-122"/>
              </a:rPr>
              <a:t>变异后</a:t>
            </a:r>
          </a:p>
        </p:txBody>
      </p:sp>
      <p:sp>
        <p:nvSpPr>
          <p:cNvPr id="10" name="右箭头 9"/>
          <p:cNvSpPr/>
          <p:nvPr/>
        </p:nvSpPr>
        <p:spPr>
          <a:xfrm>
            <a:off x="5275774" y="1462061"/>
            <a:ext cx="570367" cy="2825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18549" y="1407102"/>
            <a:ext cx="291430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55042" y="1407102"/>
            <a:ext cx="393207"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p:cNvSpPr/>
          <p:nvPr/>
        </p:nvSpPr>
        <p:spPr>
          <a:xfrm>
            <a:off x="8539649" y="1410663"/>
            <a:ext cx="393207" cy="38100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060116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576420" y="450376"/>
                <a:ext cx="7947904" cy="1754326"/>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任务四：用</a:t>
                </a:r>
                <a:r>
                  <a:rPr lang="en-US" altLang="zh-CN" sz="3000" dirty="0">
                    <a:latin typeface="微软雅黑" panose="020B0503020204020204" pitchFamily="34" charset="-122"/>
                    <a:ea typeface="微软雅黑" panose="020B0503020204020204" pitchFamily="34" charset="-122"/>
                  </a:rPr>
                  <a:t>MATLAB</a:t>
                </a:r>
                <a:r>
                  <a:rPr lang="zh-CN" altLang="en-US" sz="3000" dirty="0">
                    <a:latin typeface="微软雅黑" panose="020B0503020204020204" pitchFamily="34" charset="-122"/>
                    <a:ea typeface="微软雅黑" panose="020B0503020204020204" pitchFamily="34" charset="-122"/>
                  </a:rPr>
                  <a:t>实现拼图游戏</a:t>
                </a:r>
                <a:endParaRPr lang="en-US" altLang="zh-CN" sz="3000" dirty="0">
                  <a:latin typeface="微软雅黑" panose="020B0503020204020204" pitchFamily="34" charset="-122"/>
                  <a:ea typeface="微软雅黑" panose="020B0503020204020204" pitchFamily="34" charset="-122"/>
                </a:endParaRPr>
              </a:p>
              <a:p>
                <a:endParaRPr lang="en-US" altLang="zh-CN" sz="3000" dirty="0">
                  <a:latin typeface="微软雅黑" panose="020B0503020204020204" pitchFamily="34" charset="-122"/>
                  <a:ea typeface="微软雅黑" panose="020B0503020204020204" pitchFamily="34" charset="-122"/>
                </a:endParaRPr>
              </a:p>
              <a:p>
                <a:pPr marL="270000" indent="-360000"/>
                <a:r>
                  <a:rPr lang="en-US" altLang="zh-CN" sz="2400" dirty="0">
                    <a:latin typeface="微软雅黑 Light" panose="020B0502040204020203" pitchFamily="34" charset="-122"/>
                    <a:ea typeface="微软雅黑 Light" panose="020B0502040204020203" pitchFamily="34" charset="-122"/>
                  </a:rPr>
                  <a:t>1. </a:t>
                </a:r>
                <a:r>
                  <a:rPr lang="zh-CN" altLang="en-US" sz="2400" dirty="0">
                    <a:latin typeface="微软雅黑 Light" panose="020B0502040204020203" pitchFamily="34" charset="-122"/>
                    <a:ea typeface="微软雅黑 Light" panose="020B0502040204020203" pitchFamily="34" charset="-122"/>
                  </a:rPr>
                  <a:t>生成</a:t>
                </a:r>
                <a14:m>
                  <m:oMath xmlns:m="http://schemas.openxmlformats.org/officeDocument/2006/math">
                    <m:r>
                      <a:rPr lang="en-US" altLang="zh-CN" sz="2400" b="0" i="0" smtClean="0">
                        <a:latin typeface="Cambria Math" panose="02040503050406030204" pitchFamily="18" charset="0"/>
                        <a:ea typeface="微软雅黑 Light" panose="020B0502040204020203" pitchFamily="34" charset="-122"/>
                      </a:rPr>
                      <m:t> </m:t>
                    </m:r>
                    <m:sSup>
                      <m:sSupPr>
                        <m:ctrlPr>
                          <a:rPr lang="en-US" altLang="zh-CN" sz="2400" i="1" smtClean="0">
                            <a:latin typeface="Cambria Math" panose="02040503050406030204" pitchFamily="18" charset="0"/>
                            <a:ea typeface="微软雅黑 Light" panose="020B0502040204020203" pitchFamily="34" charset="-122"/>
                          </a:rPr>
                        </m:ctrlPr>
                      </m:sSupPr>
                      <m:e>
                        <m:r>
                          <a:rPr lang="en-US" altLang="zh-CN" sz="2400" b="0" i="1" smtClean="0">
                            <a:latin typeface="Cambria Math" panose="02040503050406030204" pitchFamily="18" charset="0"/>
                            <a:ea typeface="微软雅黑 Light" panose="020B0502040204020203" pitchFamily="34" charset="-122"/>
                          </a:rPr>
                          <m:t>𝑛</m:t>
                        </m:r>
                      </m:e>
                      <m:sup>
                        <m:r>
                          <a:rPr lang="en-US" altLang="zh-CN" sz="2400" b="0" i="1" smtClean="0">
                            <a:latin typeface="Cambria Math" panose="02040503050406030204" pitchFamily="18" charset="0"/>
                            <a:ea typeface="微软雅黑 Light" panose="020B0502040204020203" pitchFamily="34" charset="-122"/>
                          </a:rPr>
                          <m:t>2</m:t>
                        </m:r>
                      </m:sup>
                    </m:sSup>
                    <m:r>
                      <a:rPr lang="en-US" altLang="zh-CN" sz="2400" b="0" i="1" smtClean="0">
                        <a:latin typeface="Cambria Math" panose="02040503050406030204" pitchFamily="18" charset="0"/>
                        <a:ea typeface="微软雅黑 Light" panose="020B0502040204020203" pitchFamily="34" charset="-122"/>
                      </a:rPr>
                      <m:t>−1 </m:t>
                    </m:r>
                  </m:oMath>
                </a14:m>
                <a:r>
                  <a:rPr lang="zh-CN" altLang="en-US" sz="2400" dirty="0">
                    <a:latin typeface="微软雅黑 Light" panose="020B0502040204020203" pitchFamily="34" charset="-122"/>
                    <a:ea typeface="微软雅黑 Light" panose="020B0502040204020203" pitchFamily="34" charset="-122"/>
                  </a:rPr>
                  <a:t>个按钮，点击任一个按钮可使之移动到空白区域（采用纯代码编写）</a:t>
                </a:r>
              </a:p>
            </p:txBody>
          </p:sp>
        </mc:Choice>
        <mc:Fallback xmlns="">
          <p:sp>
            <p:nvSpPr>
              <p:cNvPr id="6" name="文本框 5"/>
              <p:cNvSpPr txBox="1">
                <a:spLocks noRot="1" noChangeAspect="1" noMove="1" noResize="1" noEditPoints="1" noAdjustHandles="1" noChangeArrowheads="1" noChangeShapeType="1" noTextEdit="1"/>
              </p:cNvSpPr>
              <p:nvPr/>
            </p:nvSpPr>
            <p:spPr>
              <a:xfrm>
                <a:off x="576420" y="450376"/>
                <a:ext cx="7947904" cy="1754326"/>
              </a:xfrm>
              <a:prstGeom prst="rect">
                <a:avLst/>
              </a:prstGeom>
              <a:blipFill>
                <a:blip r:embed="rId3"/>
                <a:stretch>
                  <a:fillRect l="-1842" t="-4514" b="-6944"/>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1228495" y="2772551"/>
            <a:ext cx="2520000" cy="2953907"/>
          </a:xfrm>
          <a:prstGeom prst="rect">
            <a:avLst/>
          </a:prstGeom>
        </p:spPr>
      </p:pic>
      <p:pic>
        <p:nvPicPr>
          <p:cNvPr id="8" name="图片 7"/>
          <p:cNvPicPr>
            <a:picLocks noChangeAspect="1"/>
          </p:cNvPicPr>
          <p:nvPr/>
        </p:nvPicPr>
        <p:blipFill>
          <a:blip r:embed="rId5"/>
          <a:stretch>
            <a:fillRect/>
          </a:stretch>
        </p:blipFill>
        <p:spPr>
          <a:xfrm>
            <a:off x="5083364" y="2772550"/>
            <a:ext cx="2520000" cy="2953907"/>
          </a:xfrm>
          <a:prstGeom prst="rect">
            <a:avLst/>
          </a:prstGeom>
        </p:spPr>
      </p:pic>
      <p:sp>
        <p:nvSpPr>
          <p:cNvPr id="2" name="文本框 1">
            <a:extLst>
              <a:ext uri="{FF2B5EF4-FFF2-40B4-BE49-F238E27FC236}">
                <a16:creationId xmlns:a16="http://schemas.microsoft.com/office/drawing/2014/main" id="{5A57178A-7A70-446D-BF24-5FCB6B0BCB1A}"/>
              </a:ext>
            </a:extLst>
          </p:cNvPr>
          <p:cNvSpPr txBox="1"/>
          <p:nvPr/>
        </p:nvSpPr>
        <p:spPr>
          <a:xfrm>
            <a:off x="957159" y="6109639"/>
            <a:ext cx="7229681" cy="369332"/>
          </a:xfrm>
          <a:prstGeom prst="rect">
            <a:avLst/>
          </a:prstGeom>
          <a:noFill/>
        </p:spPr>
        <p:txBody>
          <a:bodyPr wrap="square" rtlCol="0">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rPr>
              <a:t>必须使用基于</a:t>
            </a:r>
            <a:r>
              <a:rPr lang="en-US" altLang="zh-CN" dirty="0" err="1">
                <a:solidFill>
                  <a:srgbClr val="FF0000"/>
                </a:solidFill>
                <a:latin typeface="Times New Roman" panose="02020603050405020304" pitchFamily="18" charset="0"/>
                <a:ea typeface="微软雅黑" panose="020B0503020204020204" pitchFamily="34" charset="-122"/>
              </a:rPr>
              <a:t>uifigure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控件实现，不得使用基于</a:t>
            </a:r>
            <a:r>
              <a:rPr lang="en-US" altLang="zh-CN" dirty="0">
                <a:solidFill>
                  <a:srgbClr val="FF0000"/>
                </a:solidFill>
                <a:latin typeface="Times New Roman" panose="02020603050405020304" pitchFamily="18" charset="0"/>
                <a:ea typeface="微软雅黑" panose="020B0503020204020204" pitchFamily="34" charset="-122"/>
              </a:rPr>
              <a:t>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a:t>
            </a:r>
          </a:p>
        </p:txBody>
      </p:sp>
    </p:spTree>
    <p:extLst>
      <p:ext uri="{BB962C8B-B14F-4D97-AF65-F5344CB8AC3E}">
        <p14:creationId xmlns:p14="http://schemas.microsoft.com/office/powerpoint/2010/main" val="3315140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6420" y="450376"/>
            <a:ext cx="7947904" cy="138499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任务四：用</a:t>
            </a:r>
            <a:r>
              <a:rPr lang="en-US" altLang="zh-CN" sz="3000" dirty="0">
                <a:latin typeface="微软雅黑" panose="020B0503020204020204" pitchFamily="34" charset="-122"/>
                <a:ea typeface="微软雅黑" panose="020B0503020204020204" pitchFamily="34" charset="-122"/>
              </a:rPr>
              <a:t>MATLAB</a:t>
            </a:r>
            <a:r>
              <a:rPr lang="zh-CN" altLang="en-US" sz="3000" dirty="0">
                <a:latin typeface="微软雅黑" panose="020B0503020204020204" pitchFamily="34" charset="-122"/>
                <a:ea typeface="微软雅黑" panose="020B0503020204020204" pitchFamily="34" charset="-122"/>
              </a:rPr>
              <a:t>实现拼图游戏</a:t>
            </a:r>
            <a:endParaRPr lang="en-US" altLang="zh-CN" sz="3000" dirty="0">
              <a:latin typeface="微软雅黑" panose="020B0503020204020204" pitchFamily="34" charset="-122"/>
              <a:ea typeface="微软雅黑" panose="020B0503020204020204" pitchFamily="34" charset="-122"/>
            </a:endParaRPr>
          </a:p>
          <a:p>
            <a:endParaRPr lang="en-US" altLang="zh-CN" sz="3000" dirty="0">
              <a:latin typeface="微软雅黑" panose="020B0503020204020204" pitchFamily="34" charset="-122"/>
              <a:ea typeface="微软雅黑" panose="020B0503020204020204" pitchFamily="34" charset="-122"/>
            </a:endParaRPr>
          </a:p>
          <a:p>
            <a:pPr marL="306000" indent="-360000"/>
            <a:r>
              <a:rPr lang="en-US" altLang="zh-CN" sz="2400" dirty="0">
                <a:latin typeface="微软雅黑 Light" panose="020B0502040204020203" pitchFamily="34" charset="-122"/>
                <a:ea typeface="微软雅黑 Light" panose="020B0502040204020203" pitchFamily="34" charset="-122"/>
              </a:rPr>
              <a:t>2. </a:t>
            </a:r>
            <a:r>
              <a:rPr lang="zh-CN" altLang="en-US" sz="2400" dirty="0">
                <a:latin typeface="微软雅黑 Light" panose="020B0502040204020203" pitchFamily="34" charset="-122"/>
                <a:ea typeface="微软雅黑 Light" panose="020B0502040204020203" pitchFamily="34" charset="-122"/>
              </a:rPr>
              <a:t>点击“载入图片”选项，可打开图片并使之填充至按钮上</a:t>
            </a:r>
          </a:p>
        </p:txBody>
      </p:sp>
      <p:pic>
        <p:nvPicPr>
          <p:cNvPr id="3" name="图片 2"/>
          <p:cNvPicPr>
            <a:picLocks noChangeAspect="1"/>
          </p:cNvPicPr>
          <p:nvPr/>
        </p:nvPicPr>
        <p:blipFill rotWithShape="1">
          <a:blip r:embed="rId3"/>
          <a:srcRect l="8984" t="4965" r="71099" b="60372"/>
          <a:stretch/>
        </p:blipFill>
        <p:spPr>
          <a:xfrm>
            <a:off x="339354" y="2669086"/>
            <a:ext cx="2520000" cy="2923798"/>
          </a:xfrm>
          <a:prstGeom prst="rect">
            <a:avLst/>
          </a:prstGeom>
          <a:ln>
            <a:solidFill>
              <a:schemeClr val="accent1"/>
            </a:solidFill>
          </a:ln>
        </p:spPr>
      </p:pic>
      <p:pic>
        <p:nvPicPr>
          <p:cNvPr id="4" name="图片 3"/>
          <p:cNvPicPr>
            <a:picLocks noChangeAspect="1"/>
          </p:cNvPicPr>
          <p:nvPr/>
        </p:nvPicPr>
        <p:blipFill>
          <a:blip r:embed="rId4"/>
          <a:stretch>
            <a:fillRect/>
          </a:stretch>
        </p:blipFill>
        <p:spPr>
          <a:xfrm>
            <a:off x="3082910" y="3221293"/>
            <a:ext cx="2985726" cy="1819385"/>
          </a:xfrm>
          <a:prstGeom prst="rect">
            <a:avLst/>
          </a:prstGeom>
        </p:spPr>
      </p:pic>
      <p:pic>
        <p:nvPicPr>
          <p:cNvPr id="5" name="图片 4"/>
          <p:cNvPicPr>
            <a:picLocks noChangeAspect="1"/>
          </p:cNvPicPr>
          <p:nvPr/>
        </p:nvPicPr>
        <p:blipFill>
          <a:blip r:embed="rId5"/>
          <a:stretch>
            <a:fillRect/>
          </a:stretch>
        </p:blipFill>
        <p:spPr>
          <a:xfrm>
            <a:off x="6292192" y="2665103"/>
            <a:ext cx="2520000" cy="2931764"/>
          </a:xfrm>
          <a:prstGeom prst="rect">
            <a:avLst/>
          </a:prstGeom>
        </p:spPr>
      </p:pic>
      <p:sp>
        <p:nvSpPr>
          <p:cNvPr id="7" name="文本框 6">
            <a:extLst>
              <a:ext uri="{FF2B5EF4-FFF2-40B4-BE49-F238E27FC236}">
                <a16:creationId xmlns:a16="http://schemas.microsoft.com/office/drawing/2014/main" id="{78D033C4-ED23-4343-B131-BC1DDB5E30F9}"/>
              </a:ext>
            </a:extLst>
          </p:cNvPr>
          <p:cNvSpPr txBox="1"/>
          <p:nvPr/>
        </p:nvSpPr>
        <p:spPr>
          <a:xfrm>
            <a:off x="957159" y="6109639"/>
            <a:ext cx="7229681" cy="369332"/>
          </a:xfrm>
          <a:prstGeom prst="rect">
            <a:avLst/>
          </a:prstGeom>
          <a:noFill/>
        </p:spPr>
        <p:txBody>
          <a:bodyPr wrap="square" rtlCol="0">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rPr>
              <a:t>必须使用基于</a:t>
            </a:r>
            <a:r>
              <a:rPr lang="en-US" altLang="zh-CN" dirty="0" err="1">
                <a:solidFill>
                  <a:srgbClr val="FF0000"/>
                </a:solidFill>
                <a:latin typeface="Times New Roman" panose="02020603050405020304" pitchFamily="18" charset="0"/>
                <a:ea typeface="微软雅黑" panose="020B0503020204020204" pitchFamily="34" charset="-122"/>
              </a:rPr>
              <a:t>uifigure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控件实现，不得使用基于</a:t>
            </a:r>
            <a:r>
              <a:rPr lang="en-US" altLang="zh-CN" dirty="0">
                <a:solidFill>
                  <a:srgbClr val="FF0000"/>
                </a:solidFill>
                <a:latin typeface="Times New Roman" panose="02020603050405020304" pitchFamily="18" charset="0"/>
                <a:ea typeface="微软雅黑" panose="020B0503020204020204" pitchFamily="34" charset="-122"/>
              </a:rPr>
              <a:t>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a:t>
            </a:r>
          </a:p>
        </p:txBody>
      </p:sp>
    </p:spTree>
    <p:extLst>
      <p:ext uri="{BB962C8B-B14F-4D97-AF65-F5344CB8AC3E}">
        <p14:creationId xmlns:p14="http://schemas.microsoft.com/office/powerpoint/2010/main" val="1014459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6420" y="450376"/>
            <a:ext cx="7947904" cy="1754326"/>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任务四：用</a:t>
            </a:r>
            <a:r>
              <a:rPr lang="en-US" altLang="zh-CN" sz="3000" dirty="0">
                <a:latin typeface="微软雅黑" panose="020B0503020204020204" pitchFamily="34" charset="-122"/>
                <a:ea typeface="微软雅黑" panose="020B0503020204020204" pitchFamily="34" charset="-122"/>
              </a:rPr>
              <a:t>MATLAB</a:t>
            </a:r>
            <a:r>
              <a:rPr lang="zh-CN" altLang="en-US" sz="3000" dirty="0">
                <a:latin typeface="微软雅黑" panose="020B0503020204020204" pitchFamily="34" charset="-122"/>
                <a:ea typeface="微软雅黑" panose="020B0503020204020204" pitchFamily="34" charset="-122"/>
              </a:rPr>
              <a:t>实现拼图游戏</a:t>
            </a:r>
            <a:endParaRPr lang="en-US" altLang="zh-CN" sz="3000" dirty="0">
              <a:latin typeface="微软雅黑" panose="020B0503020204020204" pitchFamily="34" charset="-122"/>
              <a:ea typeface="微软雅黑" panose="020B0503020204020204" pitchFamily="34" charset="-122"/>
            </a:endParaRPr>
          </a:p>
          <a:p>
            <a:endParaRPr lang="en-US" altLang="zh-CN" sz="3000" dirty="0">
              <a:latin typeface="微软雅黑" panose="020B0503020204020204" pitchFamily="34" charset="-122"/>
              <a:ea typeface="微软雅黑" panose="020B0503020204020204" pitchFamily="34" charset="-122"/>
            </a:endParaRPr>
          </a:p>
          <a:p>
            <a:pPr marL="306000" indent="-360000"/>
            <a:r>
              <a:rPr lang="en-US" altLang="zh-CN" sz="2400" dirty="0">
                <a:latin typeface="微软雅黑 Light" panose="020B0502040204020203" pitchFamily="34" charset="-122"/>
                <a:ea typeface="微软雅黑 Light" panose="020B0502040204020203" pitchFamily="34" charset="-122"/>
              </a:rPr>
              <a:t>3. </a:t>
            </a:r>
            <a:r>
              <a:rPr lang="zh-CN" altLang="en-US" sz="2400" dirty="0">
                <a:latin typeface="微软雅黑 Light" panose="020B0502040204020203" pitchFamily="34" charset="-122"/>
                <a:ea typeface="微软雅黑 Light" panose="020B0502040204020203" pitchFamily="34" charset="-122"/>
              </a:rPr>
              <a:t>点击“随机重置”选项，可随机打乱按钮的位置（保证打乱后的顺序是可还原的）</a:t>
            </a:r>
          </a:p>
        </p:txBody>
      </p:sp>
      <p:pic>
        <p:nvPicPr>
          <p:cNvPr id="2" name="图片 1"/>
          <p:cNvPicPr>
            <a:picLocks noChangeAspect="1"/>
          </p:cNvPicPr>
          <p:nvPr/>
        </p:nvPicPr>
        <p:blipFill rotWithShape="1">
          <a:blip r:embed="rId3"/>
          <a:srcRect l="9131" t="4654" r="71011" b="60372"/>
          <a:stretch/>
        </p:blipFill>
        <p:spPr>
          <a:xfrm>
            <a:off x="1251439" y="2815004"/>
            <a:ext cx="2520000" cy="2958750"/>
          </a:xfrm>
          <a:prstGeom prst="rect">
            <a:avLst/>
          </a:prstGeom>
          <a:ln>
            <a:solidFill>
              <a:schemeClr val="accent1"/>
            </a:solidFill>
          </a:ln>
        </p:spPr>
      </p:pic>
      <p:pic>
        <p:nvPicPr>
          <p:cNvPr id="3" name="图片 2"/>
          <p:cNvPicPr>
            <a:picLocks noChangeAspect="1"/>
          </p:cNvPicPr>
          <p:nvPr/>
        </p:nvPicPr>
        <p:blipFill>
          <a:blip r:embed="rId4"/>
          <a:stretch>
            <a:fillRect/>
          </a:stretch>
        </p:blipFill>
        <p:spPr>
          <a:xfrm>
            <a:off x="5148554" y="2815004"/>
            <a:ext cx="2520000" cy="2931764"/>
          </a:xfrm>
          <a:prstGeom prst="rect">
            <a:avLst/>
          </a:prstGeom>
        </p:spPr>
      </p:pic>
      <p:sp>
        <p:nvSpPr>
          <p:cNvPr id="5" name="文本框 4">
            <a:extLst>
              <a:ext uri="{FF2B5EF4-FFF2-40B4-BE49-F238E27FC236}">
                <a16:creationId xmlns:a16="http://schemas.microsoft.com/office/drawing/2014/main" id="{343C7C86-B253-441F-9816-A3042BA4E0F2}"/>
              </a:ext>
            </a:extLst>
          </p:cNvPr>
          <p:cNvSpPr txBox="1"/>
          <p:nvPr/>
        </p:nvSpPr>
        <p:spPr>
          <a:xfrm>
            <a:off x="957159" y="6109639"/>
            <a:ext cx="7229681" cy="369332"/>
          </a:xfrm>
          <a:prstGeom prst="rect">
            <a:avLst/>
          </a:prstGeom>
          <a:noFill/>
        </p:spPr>
        <p:txBody>
          <a:bodyPr wrap="square" rtlCol="0">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rPr>
              <a:t>必须使用基于</a:t>
            </a:r>
            <a:r>
              <a:rPr lang="en-US" altLang="zh-CN" dirty="0" err="1">
                <a:solidFill>
                  <a:srgbClr val="FF0000"/>
                </a:solidFill>
                <a:latin typeface="Times New Roman" panose="02020603050405020304" pitchFamily="18" charset="0"/>
                <a:ea typeface="微软雅黑" panose="020B0503020204020204" pitchFamily="34" charset="-122"/>
              </a:rPr>
              <a:t>uifigure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控件实现，不得使用基于</a:t>
            </a:r>
            <a:r>
              <a:rPr lang="en-US" altLang="zh-CN" dirty="0">
                <a:solidFill>
                  <a:srgbClr val="FF0000"/>
                </a:solidFill>
                <a:latin typeface="Times New Roman" panose="02020603050405020304" pitchFamily="18" charset="0"/>
                <a:ea typeface="微软雅黑" panose="020B0503020204020204" pitchFamily="34" charset="-122"/>
              </a:rPr>
              <a:t>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a:t>
            </a:r>
          </a:p>
        </p:txBody>
      </p:sp>
    </p:spTree>
    <p:extLst>
      <p:ext uri="{BB962C8B-B14F-4D97-AF65-F5344CB8AC3E}">
        <p14:creationId xmlns:p14="http://schemas.microsoft.com/office/powerpoint/2010/main" val="1616281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6420" y="450376"/>
            <a:ext cx="7947904" cy="138499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任务四：用</a:t>
            </a:r>
            <a:r>
              <a:rPr lang="en-US" altLang="zh-CN" sz="3000" dirty="0">
                <a:latin typeface="微软雅黑" panose="020B0503020204020204" pitchFamily="34" charset="-122"/>
                <a:ea typeface="微软雅黑" panose="020B0503020204020204" pitchFamily="34" charset="-122"/>
              </a:rPr>
              <a:t>MATLAB</a:t>
            </a:r>
            <a:r>
              <a:rPr lang="zh-CN" altLang="en-US" sz="3000" dirty="0">
                <a:latin typeface="微软雅黑" panose="020B0503020204020204" pitchFamily="34" charset="-122"/>
                <a:ea typeface="微软雅黑" panose="020B0503020204020204" pitchFamily="34" charset="-122"/>
              </a:rPr>
              <a:t>实现拼图游戏</a:t>
            </a:r>
            <a:endParaRPr lang="en-US" altLang="zh-CN" sz="3000" dirty="0">
              <a:latin typeface="微软雅黑" panose="020B0503020204020204" pitchFamily="34" charset="-122"/>
              <a:ea typeface="微软雅黑" panose="020B0503020204020204" pitchFamily="34" charset="-122"/>
            </a:endParaRPr>
          </a:p>
          <a:p>
            <a:endParaRPr lang="en-US" altLang="zh-CN" sz="3000" dirty="0">
              <a:latin typeface="微软雅黑" panose="020B0503020204020204" pitchFamily="34" charset="-122"/>
              <a:ea typeface="微软雅黑" panose="020B0503020204020204" pitchFamily="34" charset="-122"/>
            </a:endParaRPr>
          </a:p>
          <a:p>
            <a:pPr marL="306000" indent="-360000"/>
            <a:r>
              <a:rPr lang="en-US" altLang="zh-CN" sz="2400" dirty="0">
                <a:latin typeface="微软雅黑 Light" panose="020B0502040204020203" pitchFamily="34" charset="-122"/>
                <a:ea typeface="微软雅黑 Light" panose="020B0502040204020203" pitchFamily="34" charset="-122"/>
              </a:rPr>
              <a:t>4. </a:t>
            </a:r>
            <a:r>
              <a:rPr lang="zh-CN" altLang="en-US" sz="2400" dirty="0">
                <a:latin typeface="微软雅黑 Light" panose="020B0502040204020203" pitchFamily="34" charset="-122"/>
                <a:ea typeface="微软雅黑 Light" panose="020B0502040204020203" pitchFamily="34" charset="-122"/>
              </a:rPr>
              <a:t>点击“重设块数”选项，可重新设置按钮的数量</a:t>
            </a:r>
          </a:p>
        </p:txBody>
      </p:sp>
      <p:pic>
        <p:nvPicPr>
          <p:cNvPr id="4" name="图片 3"/>
          <p:cNvPicPr>
            <a:picLocks noChangeAspect="1"/>
          </p:cNvPicPr>
          <p:nvPr/>
        </p:nvPicPr>
        <p:blipFill rotWithShape="1">
          <a:blip r:embed="rId3"/>
          <a:srcRect l="9131" t="4610" r="70834" b="60372"/>
          <a:stretch/>
        </p:blipFill>
        <p:spPr>
          <a:xfrm>
            <a:off x="795086" y="2701759"/>
            <a:ext cx="2520000" cy="2936283"/>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3708954" y="3661874"/>
            <a:ext cx="1682836" cy="1016052"/>
          </a:xfrm>
          <a:prstGeom prst="rect">
            <a:avLst/>
          </a:prstGeom>
        </p:spPr>
      </p:pic>
      <p:pic>
        <p:nvPicPr>
          <p:cNvPr id="7" name="图片 6"/>
          <p:cNvPicPr>
            <a:picLocks noChangeAspect="1"/>
          </p:cNvPicPr>
          <p:nvPr/>
        </p:nvPicPr>
        <p:blipFill>
          <a:blip r:embed="rId5"/>
          <a:stretch>
            <a:fillRect/>
          </a:stretch>
        </p:blipFill>
        <p:spPr>
          <a:xfrm>
            <a:off x="5785658" y="2701759"/>
            <a:ext cx="2520000" cy="2931764"/>
          </a:xfrm>
          <a:prstGeom prst="rect">
            <a:avLst/>
          </a:prstGeom>
        </p:spPr>
      </p:pic>
      <p:sp>
        <p:nvSpPr>
          <p:cNvPr id="8" name="文本框 7">
            <a:extLst>
              <a:ext uri="{FF2B5EF4-FFF2-40B4-BE49-F238E27FC236}">
                <a16:creationId xmlns:a16="http://schemas.microsoft.com/office/drawing/2014/main" id="{6CB6A4B5-647E-4D7B-944E-AA5F0DC7C493}"/>
              </a:ext>
            </a:extLst>
          </p:cNvPr>
          <p:cNvSpPr txBox="1"/>
          <p:nvPr/>
        </p:nvSpPr>
        <p:spPr>
          <a:xfrm>
            <a:off x="957159" y="6109639"/>
            <a:ext cx="7229681" cy="369332"/>
          </a:xfrm>
          <a:prstGeom prst="rect">
            <a:avLst/>
          </a:prstGeom>
          <a:noFill/>
        </p:spPr>
        <p:txBody>
          <a:bodyPr wrap="square" rtlCol="0">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rPr>
              <a:t>必须使用基于</a:t>
            </a:r>
            <a:r>
              <a:rPr lang="en-US" altLang="zh-CN" dirty="0" err="1">
                <a:solidFill>
                  <a:srgbClr val="FF0000"/>
                </a:solidFill>
                <a:latin typeface="Times New Roman" panose="02020603050405020304" pitchFamily="18" charset="0"/>
                <a:ea typeface="微软雅黑" panose="020B0503020204020204" pitchFamily="34" charset="-122"/>
              </a:rPr>
              <a:t>uifigure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控件实现，不得使用基于</a:t>
            </a:r>
            <a:r>
              <a:rPr lang="en-US" altLang="zh-CN" dirty="0">
                <a:solidFill>
                  <a:srgbClr val="FF0000"/>
                </a:solidFill>
                <a:latin typeface="Times New Roman" panose="02020603050405020304" pitchFamily="18" charset="0"/>
                <a:ea typeface="微软雅黑" panose="020B0503020204020204" pitchFamily="34" charset="-122"/>
              </a:rPr>
              <a:t>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a:t>
            </a:r>
          </a:p>
        </p:txBody>
      </p:sp>
    </p:spTree>
    <p:extLst>
      <p:ext uri="{BB962C8B-B14F-4D97-AF65-F5344CB8AC3E}">
        <p14:creationId xmlns:p14="http://schemas.microsoft.com/office/powerpoint/2010/main" val="2955401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6420" y="450376"/>
            <a:ext cx="7947904" cy="1754326"/>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任务四：用</a:t>
            </a:r>
            <a:r>
              <a:rPr lang="en-US" altLang="zh-CN" sz="3000" dirty="0">
                <a:latin typeface="微软雅黑" panose="020B0503020204020204" pitchFamily="34" charset="-122"/>
                <a:ea typeface="微软雅黑" panose="020B0503020204020204" pitchFamily="34" charset="-122"/>
              </a:rPr>
              <a:t>MATLAB</a:t>
            </a:r>
            <a:r>
              <a:rPr lang="zh-CN" altLang="en-US" sz="3000" dirty="0">
                <a:latin typeface="微软雅黑" panose="020B0503020204020204" pitchFamily="34" charset="-122"/>
                <a:ea typeface="微软雅黑" panose="020B0503020204020204" pitchFamily="34" charset="-122"/>
              </a:rPr>
              <a:t>实现拼图游戏</a:t>
            </a:r>
            <a:endParaRPr lang="en-US" altLang="zh-CN" sz="3000" dirty="0">
              <a:latin typeface="微软雅黑" panose="020B0503020204020204" pitchFamily="34" charset="-122"/>
              <a:ea typeface="微软雅黑" panose="020B0503020204020204" pitchFamily="34" charset="-122"/>
            </a:endParaRPr>
          </a:p>
          <a:p>
            <a:endParaRPr lang="en-US" altLang="zh-CN" sz="3000" dirty="0">
              <a:latin typeface="微软雅黑" panose="020B0503020204020204" pitchFamily="34" charset="-122"/>
              <a:ea typeface="微软雅黑" panose="020B0503020204020204" pitchFamily="34" charset="-122"/>
            </a:endParaRPr>
          </a:p>
          <a:p>
            <a:pPr marL="306000" indent="-360000"/>
            <a:r>
              <a:rPr lang="en-US" altLang="zh-CN" sz="2400" dirty="0">
                <a:latin typeface="微软雅黑 Light" panose="020B0502040204020203" pitchFamily="34" charset="-122"/>
                <a:ea typeface="微软雅黑 Light" panose="020B0502040204020203" pitchFamily="34" charset="-122"/>
              </a:rPr>
              <a:t>5. </a:t>
            </a:r>
            <a:r>
              <a:rPr lang="zh-CN" altLang="en-US" sz="2400" dirty="0">
                <a:latin typeface="微软雅黑 Light" panose="020B0502040204020203" pitchFamily="34" charset="-122"/>
                <a:ea typeface="微软雅黑 Light" panose="020B0502040204020203" pitchFamily="34" charset="-122"/>
              </a:rPr>
              <a:t>点击“自动游戏”选项，可自动对当前乱序进行逐步还原（采用</a:t>
            </a:r>
            <a:r>
              <a:rPr lang="en-US" altLang="zh-CN" sz="2400" dirty="0">
                <a:latin typeface="微软雅黑 Light" panose="020B0502040204020203" pitchFamily="34" charset="-122"/>
                <a:ea typeface="微软雅黑 Light" panose="020B0502040204020203" pitchFamily="34" charset="-122"/>
              </a:rPr>
              <a:t>A</a:t>
            </a:r>
            <a:r>
              <a:rPr lang="zh-CN" altLang="en-US" sz="2400" dirty="0">
                <a:latin typeface="微软雅黑 Light" panose="020B0502040204020203" pitchFamily="34" charset="-122"/>
                <a:ea typeface="微软雅黑 Light" panose="020B0502040204020203" pitchFamily="34" charset="-122"/>
              </a:rPr>
              <a:t>星算法实现）</a:t>
            </a:r>
          </a:p>
        </p:txBody>
      </p:sp>
      <p:pic>
        <p:nvPicPr>
          <p:cNvPr id="3" name="图片 2"/>
          <p:cNvPicPr>
            <a:picLocks noChangeAspect="1"/>
          </p:cNvPicPr>
          <p:nvPr/>
        </p:nvPicPr>
        <p:blipFill rotWithShape="1">
          <a:blip r:embed="rId3"/>
          <a:srcRect l="9102" t="4698" r="70922" b="60727"/>
          <a:stretch/>
        </p:blipFill>
        <p:spPr>
          <a:xfrm>
            <a:off x="1314451" y="2707217"/>
            <a:ext cx="2520000" cy="2907692"/>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5205867" y="2683145"/>
            <a:ext cx="2520000" cy="2931764"/>
          </a:xfrm>
          <a:prstGeom prst="rect">
            <a:avLst/>
          </a:prstGeom>
        </p:spPr>
      </p:pic>
      <p:sp>
        <p:nvSpPr>
          <p:cNvPr id="5" name="文本框 4">
            <a:extLst>
              <a:ext uri="{FF2B5EF4-FFF2-40B4-BE49-F238E27FC236}">
                <a16:creationId xmlns:a16="http://schemas.microsoft.com/office/drawing/2014/main" id="{2E94A833-1F4B-4A71-96B7-16F5C2D80FD9}"/>
              </a:ext>
            </a:extLst>
          </p:cNvPr>
          <p:cNvSpPr txBox="1"/>
          <p:nvPr/>
        </p:nvSpPr>
        <p:spPr>
          <a:xfrm>
            <a:off x="957159" y="6109639"/>
            <a:ext cx="7229681" cy="369332"/>
          </a:xfrm>
          <a:prstGeom prst="rect">
            <a:avLst/>
          </a:prstGeom>
          <a:noFill/>
        </p:spPr>
        <p:txBody>
          <a:bodyPr wrap="square" rtlCol="0">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rPr>
              <a:t>必须使用基于</a:t>
            </a:r>
            <a:r>
              <a:rPr lang="en-US" altLang="zh-CN" dirty="0" err="1">
                <a:solidFill>
                  <a:srgbClr val="FF0000"/>
                </a:solidFill>
                <a:latin typeface="Times New Roman" panose="02020603050405020304" pitchFamily="18" charset="0"/>
                <a:ea typeface="微软雅黑" panose="020B0503020204020204" pitchFamily="34" charset="-122"/>
              </a:rPr>
              <a:t>uifigure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控件实现，不得使用基于</a:t>
            </a:r>
            <a:r>
              <a:rPr lang="en-US" altLang="zh-CN" dirty="0">
                <a:solidFill>
                  <a:srgbClr val="FF0000"/>
                </a:solidFill>
                <a:latin typeface="Times New Roman" panose="02020603050405020304" pitchFamily="18" charset="0"/>
                <a:ea typeface="微软雅黑" panose="020B0503020204020204" pitchFamily="34" charset="-122"/>
              </a:rPr>
              <a:t>figure</a:t>
            </a:r>
            <a:r>
              <a:rPr lang="zh-CN" altLang="en-US" dirty="0">
                <a:solidFill>
                  <a:srgbClr val="FF0000"/>
                </a:solidFill>
                <a:latin typeface="Times New Roman" panose="02020603050405020304" pitchFamily="18" charset="0"/>
                <a:ea typeface="微软雅黑" panose="020B0503020204020204" pitchFamily="34" charset="-122"/>
              </a:rPr>
              <a:t>的</a:t>
            </a:r>
            <a:r>
              <a:rPr lang="en-US" altLang="zh-CN" dirty="0">
                <a:solidFill>
                  <a:srgbClr val="FF0000"/>
                </a:solidFill>
                <a:latin typeface="Times New Roman" panose="02020603050405020304" pitchFamily="18" charset="0"/>
                <a:ea typeface="微软雅黑" panose="020B0503020204020204" pitchFamily="34" charset="-122"/>
              </a:rPr>
              <a:t>GUI</a:t>
            </a:r>
            <a:r>
              <a:rPr lang="zh-CN" altLang="en-US" dirty="0">
                <a:solidFill>
                  <a:srgbClr val="FF0000"/>
                </a:solidFill>
                <a:latin typeface="Times New Roman" panose="02020603050405020304" pitchFamily="18" charset="0"/>
                <a:ea typeface="微软雅黑" panose="020B0503020204020204" pitchFamily="34" charset="-122"/>
              </a:rPr>
              <a:t>控件</a:t>
            </a:r>
          </a:p>
        </p:txBody>
      </p:sp>
    </p:spTree>
    <p:extLst>
      <p:ext uri="{BB962C8B-B14F-4D97-AF65-F5344CB8AC3E}">
        <p14:creationId xmlns:p14="http://schemas.microsoft.com/office/powerpoint/2010/main" val="111819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lIns="0" rIns="0">
            <a:normAutofit lnSpcReduction="10000"/>
          </a:bodyPr>
          <a:lstStyle/>
          <a:p>
            <a:r>
              <a:rPr lang="zh-CN" altLang="en-US" sz="3000" dirty="0"/>
              <a:t>科学理论的发展</a:t>
            </a:r>
          </a:p>
        </p:txBody>
      </p:sp>
      <p:sp>
        <p:nvSpPr>
          <p:cNvPr id="5" name="文本占位符 4"/>
          <p:cNvSpPr>
            <a:spLocks noGrp="1"/>
          </p:cNvSpPr>
          <p:nvPr>
            <p:ph type="body" sz="quarter" idx="12"/>
          </p:nvPr>
        </p:nvSpPr>
        <p:spPr/>
        <p:txBody>
          <a:bodyPr>
            <a:normAutofit fontScale="92500" lnSpcReduction="10000"/>
          </a:bodyPr>
          <a:lstStyle/>
          <a:p>
            <a:r>
              <a:rPr lang="zh-CN" altLang="en-US" dirty="0"/>
              <a:t>科学技术的发展</a:t>
            </a:r>
          </a:p>
        </p:txBody>
      </p:sp>
      <p:sp>
        <p:nvSpPr>
          <p:cNvPr id="7" name="矩形 6"/>
          <p:cNvSpPr/>
          <p:nvPr/>
        </p:nvSpPr>
        <p:spPr>
          <a:xfrm>
            <a:off x="1075906" y="1411200"/>
            <a:ext cx="1663094" cy="5616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200" dirty="0">
                <a:latin typeface="微软雅黑" panose="020B0503020204020204" pitchFamily="34" charset="-122"/>
                <a:ea typeface="微软雅黑" panose="020B0503020204020204" pitchFamily="34" charset="-122"/>
              </a:rPr>
              <a:t>经典力学</a:t>
            </a:r>
          </a:p>
        </p:txBody>
      </p:sp>
      <p:sp>
        <p:nvSpPr>
          <p:cNvPr id="8" name="文本框 7"/>
          <p:cNvSpPr txBox="1"/>
          <p:nvPr/>
        </p:nvSpPr>
        <p:spPr>
          <a:xfrm>
            <a:off x="175906" y="1507334"/>
            <a:ext cx="900000" cy="369332"/>
          </a:xfrm>
          <a:prstGeom prst="rect">
            <a:avLst/>
          </a:prstGeom>
          <a:noFill/>
        </p:spPr>
        <p:txBody>
          <a:bodyPr wrap="square" rtlCol="0">
            <a:spAutoFit/>
          </a:bodyPr>
          <a:lstStyle/>
          <a:p>
            <a:r>
              <a:rPr lang="en-US" altLang="zh-CN" b="1" dirty="0">
                <a:solidFill>
                  <a:srgbClr val="2F5597"/>
                </a:solidFill>
              </a:rPr>
              <a:t>1680s</a:t>
            </a:r>
            <a:endParaRPr lang="zh-CN" altLang="en-US" b="1" dirty="0">
              <a:solidFill>
                <a:srgbClr val="2F5597"/>
              </a:solidFill>
            </a:endParaRPr>
          </a:p>
        </p:txBody>
      </p:sp>
      <p:sp>
        <p:nvSpPr>
          <p:cNvPr id="10" name="矩形 9"/>
          <p:cNvSpPr/>
          <p:nvPr/>
        </p:nvSpPr>
        <p:spPr>
          <a:xfrm>
            <a:off x="1084200" y="3277200"/>
            <a:ext cx="1654800" cy="6828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微软雅黑" panose="020B0503020204020204" pitchFamily="34" charset="-122"/>
                <a:ea typeface="微软雅黑" panose="020B0503020204020204" pitchFamily="34" charset="-122"/>
              </a:rPr>
              <a:t>广义相对论</a:t>
            </a:r>
            <a:endParaRPr lang="en-US" altLang="zh-CN" sz="2000" spc="200" dirty="0">
              <a:latin typeface="微软雅黑" panose="020B0503020204020204" pitchFamily="34" charset="-122"/>
              <a:ea typeface="微软雅黑" panose="020B0503020204020204" pitchFamily="34" charset="-122"/>
            </a:endParaRPr>
          </a:p>
          <a:p>
            <a:pPr algn="ctr"/>
            <a:r>
              <a:rPr lang="zh-CN" altLang="en-US" sz="2000" spc="200" dirty="0">
                <a:latin typeface="微软雅黑" panose="020B0503020204020204" pitchFamily="34" charset="-122"/>
                <a:ea typeface="微软雅黑" panose="020B0503020204020204" pitchFamily="34" charset="-122"/>
              </a:rPr>
              <a:t>量子力学</a:t>
            </a:r>
          </a:p>
        </p:txBody>
      </p:sp>
      <p:pic>
        <p:nvPicPr>
          <p:cNvPr id="1028" name="Picture 4" descr="https://ss1.baidu.com/6ONXsjip0QIZ8tyhnq/it/u=630814978,305198301&amp;fm=5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508" y="3261412"/>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0.baidu.com/6ONWsjip0QIZ8tyhnq/it/u=2673557880,247707463&amp;fm=58">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8732" y="1334812"/>
            <a:ext cx="714375" cy="7143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s2.baidu.com/6ONYsjip0QIZ8tyhnq/it/u=1020675299,2419533922&amp;fm=58">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8705" y="3261412"/>
            <a:ext cx="714375" cy="7143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75906" y="3433933"/>
            <a:ext cx="900000" cy="369332"/>
          </a:xfrm>
          <a:prstGeom prst="rect">
            <a:avLst/>
          </a:prstGeom>
          <a:noFill/>
        </p:spPr>
        <p:txBody>
          <a:bodyPr wrap="square" rtlCol="0">
            <a:spAutoFit/>
          </a:bodyPr>
          <a:lstStyle/>
          <a:p>
            <a:r>
              <a:rPr lang="en-US" altLang="zh-CN" b="1" dirty="0">
                <a:solidFill>
                  <a:srgbClr val="2F5597"/>
                </a:solidFill>
              </a:rPr>
              <a:t>1910s</a:t>
            </a:r>
            <a:endParaRPr lang="zh-CN" altLang="en-US" b="1" dirty="0">
              <a:solidFill>
                <a:srgbClr val="2F5597"/>
              </a:solidFill>
            </a:endParaRPr>
          </a:p>
        </p:txBody>
      </p:sp>
      <p:sp>
        <p:nvSpPr>
          <p:cNvPr id="15" name="矩形 14"/>
          <p:cNvSpPr/>
          <p:nvPr/>
        </p:nvSpPr>
        <p:spPr>
          <a:xfrm>
            <a:off x="1084200" y="5264400"/>
            <a:ext cx="1654800" cy="6828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微软雅黑" panose="020B0503020204020204" pitchFamily="34" charset="-122"/>
                <a:ea typeface="微软雅黑" panose="020B0503020204020204" pitchFamily="34" charset="-122"/>
              </a:rPr>
              <a:t>超弦理论</a:t>
            </a:r>
            <a:endParaRPr lang="en-US" altLang="zh-CN" sz="2000" spc="200" dirty="0">
              <a:latin typeface="微软雅黑" panose="020B0503020204020204" pitchFamily="34" charset="-122"/>
              <a:ea typeface="微软雅黑" panose="020B0503020204020204" pitchFamily="34" charset="-122"/>
            </a:endParaRPr>
          </a:p>
          <a:p>
            <a:pPr algn="ctr"/>
            <a:r>
              <a:rPr lang="en-US" altLang="zh-CN" sz="2000" spc="200" dirty="0">
                <a:latin typeface="微软雅黑" panose="020B0503020204020204" pitchFamily="34" charset="-122"/>
                <a:ea typeface="微软雅黑" panose="020B0503020204020204" pitchFamily="34" charset="-122"/>
              </a:rPr>
              <a:t>…</a:t>
            </a:r>
            <a:endParaRPr lang="zh-CN" altLang="en-US" sz="2000" spc="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75906" y="5421134"/>
            <a:ext cx="900000" cy="369332"/>
          </a:xfrm>
          <a:prstGeom prst="rect">
            <a:avLst/>
          </a:prstGeom>
          <a:noFill/>
        </p:spPr>
        <p:txBody>
          <a:bodyPr wrap="square" rtlCol="0">
            <a:spAutoFit/>
          </a:bodyPr>
          <a:lstStyle/>
          <a:p>
            <a:r>
              <a:rPr lang="en-US" altLang="zh-CN" b="1" dirty="0">
                <a:solidFill>
                  <a:srgbClr val="2F5597"/>
                </a:solidFill>
              </a:rPr>
              <a:t>1990s</a:t>
            </a:r>
            <a:endParaRPr lang="zh-CN" altLang="en-US" b="1" dirty="0">
              <a:solidFill>
                <a:srgbClr val="2F5597"/>
              </a:solidFill>
            </a:endParaRPr>
          </a:p>
        </p:txBody>
      </p:sp>
      <p:pic>
        <p:nvPicPr>
          <p:cNvPr id="1038" name="Picture 14" descr="http://p0.qhimgs4.com/t018c84894bccb6de8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8784" y="5249400"/>
            <a:ext cx="714323" cy="712800"/>
          </a:xfrm>
          <a:prstGeom prst="rect">
            <a:avLst/>
          </a:prstGeom>
          <a:noFill/>
          <a:extLst>
            <a:ext uri="{909E8E84-426E-40DD-AFC4-6F175D3DCCD1}">
              <a14:hiddenFill xmlns:a14="http://schemas.microsoft.com/office/drawing/2010/main">
                <a:solidFill>
                  <a:srgbClr val="FFFFFF"/>
                </a:solidFill>
              </a14:hiddenFill>
            </a:ext>
          </a:extLst>
        </p:spPr>
      </p:pic>
      <p:sp>
        <p:nvSpPr>
          <p:cNvPr id="12" name="下箭头 11"/>
          <p:cNvSpPr/>
          <p:nvPr/>
        </p:nvSpPr>
        <p:spPr>
          <a:xfrm>
            <a:off x="1774253" y="2279400"/>
            <a:ext cx="266400" cy="691200"/>
          </a:xfrm>
          <a:prstGeom prst="downArrow">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1774253" y="4266600"/>
            <a:ext cx="266400" cy="691200"/>
          </a:xfrm>
          <a:prstGeom prst="downArrow">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644497" y="1411200"/>
            <a:ext cx="1663094" cy="5616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200" dirty="0">
                <a:latin typeface="微软雅黑" panose="020B0503020204020204" pitchFamily="34" charset="-122"/>
                <a:ea typeface="微软雅黑" panose="020B0503020204020204" pitchFamily="34" charset="-122"/>
              </a:rPr>
              <a:t>蒸汽机</a:t>
            </a:r>
          </a:p>
        </p:txBody>
      </p:sp>
      <p:sp>
        <p:nvSpPr>
          <p:cNvPr id="35" name="文本框 34"/>
          <p:cNvSpPr txBox="1"/>
          <p:nvPr/>
        </p:nvSpPr>
        <p:spPr>
          <a:xfrm>
            <a:off x="4744497" y="1507334"/>
            <a:ext cx="900000" cy="369332"/>
          </a:xfrm>
          <a:prstGeom prst="rect">
            <a:avLst/>
          </a:prstGeom>
          <a:noFill/>
        </p:spPr>
        <p:txBody>
          <a:bodyPr wrap="square" rtlCol="0">
            <a:spAutoFit/>
          </a:bodyPr>
          <a:lstStyle/>
          <a:p>
            <a:r>
              <a:rPr lang="en-US" altLang="zh-CN" b="1" dirty="0">
                <a:solidFill>
                  <a:srgbClr val="2F5597"/>
                </a:solidFill>
              </a:rPr>
              <a:t>1760s</a:t>
            </a:r>
            <a:endParaRPr lang="zh-CN" altLang="en-US" b="1" dirty="0">
              <a:solidFill>
                <a:srgbClr val="2F5597"/>
              </a:solidFill>
            </a:endParaRPr>
          </a:p>
        </p:txBody>
      </p:sp>
      <p:sp>
        <p:nvSpPr>
          <p:cNvPr id="36" name="矩形 35"/>
          <p:cNvSpPr/>
          <p:nvPr/>
        </p:nvSpPr>
        <p:spPr>
          <a:xfrm>
            <a:off x="5644497" y="3414187"/>
            <a:ext cx="1654800" cy="5616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200" dirty="0">
                <a:latin typeface="微软雅黑" panose="020B0503020204020204" pitchFamily="34" charset="-122"/>
                <a:ea typeface="微软雅黑" panose="020B0503020204020204" pitchFamily="34" charset="-122"/>
              </a:rPr>
              <a:t>发电机</a:t>
            </a:r>
          </a:p>
        </p:txBody>
      </p:sp>
      <p:sp>
        <p:nvSpPr>
          <p:cNvPr id="40" name="文本框 39"/>
          <p:cNvSpPr txBox="1"/>
          <p:nvPr/>
        </p:nvSpPr>
        <p:spPr>
          <a:xfrm>
            <a:off x="4753300" y="3512301"/>
            <a:ext cx="900000" cy="369332"/>
          </a:xfrm>
          <a:prstGeom prst="rect">
            <a:avLst/>
          </a:prstGeom>
          <a:noFill/>
        </p:spPr>
        <p:txBody>
          <a:bodyPr wrap="square" rtlCol="0">
            <a:spAutoFit/>
          </a:bodyPr>
          <a:lstStyle/>
          <a:p>
            <a:r>
              <a:rPr lang="en-US" altLang="zh-CN" b="1" dirty="0">
                <a:solidFill>
                  <a:srgbClr val="2F5597"/>
                </a:solidFill>
              </a:rPr>
              <a:t>1860s</a:t>
            </a:r>
            <a:endParaRPr lang="zh-CN" altLang="en-US" b="1" dirty="0">
              <a:solidFill>
                <a:srgbClr val="2F5597"/>
              </a:solidFill>
            </a:endParaRPr>
          </a:p>
        </p:txBody>
      </p:sp>
      <p:sp>
        <p:nvSpPr>
          <p:cNvPr id="42" name="文本框 41"/>
          <p:cNvSpPr txBox="1"/>
          <p:nvPr/>
        </p:nvSpPr>
        <p:spPr>
          <a:xfrm>
            <a:off x="4753300" y="5559042"/>
            <a:ext cx="900000" cy="369332"/>
          </a:xfrm>
          <a:prstGeom prst="rect">
            <a:avLst/>
          </a:prstGeom>
          <a:noFill/>
        </p:spPr>
        <p:txBody>
          <a:bodyPr wrap="square" rtlCol="0">
            <a:spAutoFit/>
          </a:bodyPr>
          <a:lstStyle/>
          <a:p>
            <a:r>
              <a:rPr lang="en-US" altLang="zh-CN" b="1" dirty="0">
                <a:solidFill>
                  <a:srgbClr val="2F5597"/>
                </a:solidFill>
              </a:rPr>
              <a:t>1940s</a:t>
            </a:r>
            <a:endParaRPr lang="zh-CN" altLang="en-US" b="1" dirty="0">
              <a:solidFill>
                <a:srgbClr val="2F5597"/>
              </a:solidFill>
            </a:endParaRPr>
          </a:p>
        </p:txBody>
      </p:sp>
      <p:sp>
        <p:nvSpPr>
          <p:cNvPr id="44" name="下箭头 43"/>
          <p:cNvSpPr/>
          <p:nvPr/>
        </p:nvSpPr>
        <p:spPr>
          <a:xfrm>
            <a:off x="6342844" y="2279400"/>
            <a:ext cx="266400" cy="691200"/>
          </a:xfrm>
          <a:prstGeom prst="downArrow">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下箭头 44"/>
          <p:cNvSpPr/>
          <p:nvPr/>
        </p:nvSpPr>
        <p:spPr>
          <a:xfrm>
            <a:off x="6342844" y="4266600"/>
            <a:ext cx="266400" cy="691200"/>
          </a:xfrm>
          <a:prstGeom prst="downArrow">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descr="https://ss2.bdstatic.com/6Ot1bjeh1BF3odCf/it/u=4058025578,2971854586&amp;fm=74&amp;app=80&amp;f=JPEG&amp;size=f121,121?sec=1880279984&amp;t=02431cb807d1581070f4d05d06737d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8899" y="1354065"/>
            <a:ext cx="712799" cy="7128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ss0.bdstatic.com/6Ox1bjeh1BF3odCf/it/u=717222082,3460181783&amp;fm=74&amp;app=80&amp;f=JPEG&amp;size=f121,90?sec=1880279984&amp;t=8980d747494ccc31c40a21cc0d14b28f"/>
          <p:cNvPicPr>
            <a:picLocks noChangeAspect="1" noChangeArrowheads="1"/>
          </p:cNvPicPr>
          <p:nvPr/>
        </p:nvPicPr>
        <p:blipFill rotWithShape="1">
          <a:blip r:embed="rId10">
            <a:extLst>
              <a:ext uri="{28A0092B-C50C-407E-A947-70E740481C1C}">
                <a14:useLocalDpi xmlns:a14="http://schemas.microsoft.com/office/drawing/2010/main" val="0"/>
              </a:ext>
            </a:extLst>
          </a:blip>
          <a:srcRect l="12957" r="12703"/>
          <a:stretch/>
        </p:blipFill>
        <p:spPr bwMode="auto">
          <a:xfrm>
            <a:off x="7869273" y="3338587"/>
            <a:ext cx="712425" cy="7128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gxscse.com/myimg/article/320/13_knwkj_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2296" y="5402174"/>
            <a:ext cx="686003" cy="712800"/>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5653300" y="5417174"/>
            <a:ext cx="1654800" cy="6828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200" dirty="0">
                <a:latin typeface="微软雅黑" panose="020B0503020204020204" pitchFamily="34" charset="-122"/>
                <a:ea typeface="微软雅黑" panose="020B0503020204020204" pitchFamily="34" charset="-122"/>
              </a:rPr>
              <a:t>计算机</a:t>
            </a:r>
            <a:endParaRPr lang="en-US" altLang="zh-CN" sz="2000" spc="200" dirty="0">
              <a:latin typeface="微软雅黑" panose="020B0503020204020204" pitchFamily="34" charset="-122"/>
              <a:ea typeface="微软雅黑" panose="020B0503020204020204" pitchFamily="34" charset="-122"/>
            </a:endParaRPr>
          </a:p>
          <a:p>
            <a:pPr algn="ctr"/>
            <a:r>
              <a:rPr lang="en-US" altLang="zh-CN" sz="2000" spc="200" dirty="0">
                <a:latin typeface="微软雅黑" panose="020B0503020204020204" pitchFamily="34" charset="-122"/>
                <a:ea typeface="微软雅黑" panose="020B0503020204020204" pitchFamily="34" charset="-122"/>
              </a:rPr>
              <a:t>…</a:t>
            </a:r>
            <a:endParaRPr lang="zh-CN" altLang="en-US" sz="2000" spc="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195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lIns="0" rIns="0">
            <a:normAutofit lnSpcReduction="10000"/>
          </a:bodyPr>
          <a:lstStyle/>
          <a:p>
            <a:r>
              <a:rPr lang="zh-CN" altLang="en-US" sz="3000" dirty="0"/>
              <a:t>科学理论</a:t>
            </a:r>
          </a:p>
        </p:txBody>
      </p:sp>
      <p:sp>
        <p:nvSpPr>
          <p:cNvPr id="5" name="文本占位符 4"/>
          <p:cNvSpPr>
            <a:spLocks noGrp="1"/>
          </p:cNvSpPr>
          <p:nvPr>
            <p:ph type="body" sz="quarter" idx="11"/>
          </p:nvPr>
        </p:nvSpPr>
        <p:spPr/>
        <p:txBody>
          <a:bodyPr>
            <a:normAutofit/>
          </a:bodyPr>
          <a:lstStyle/>
          <a:p>
            <a:r>
              <a:rPr lang="zh-CN" altLang="en-US" dirty="0"/>
              <a:t>通过</a:t>
            </a:r>
            <a:r>
              <a:rPr lang="zh-CN" altLang="en-US" b="1" u="sng" dirty="0"/>
              <a:t>发现</a:t>
            </a:r>
            <a:r>
              <a:rPr lang="zh-CN" altLang="en-US" dirty="0"/>
              <a:t>新的理论来</a:t>
            </a:r>
            <a:r>
              <a:rPr lang="zh-CN" altLang="en-US" b="1" u="sng" dirty="0"/>
              <a:t>认识</a:t>
            </a:r>
            <a:r>
              <a:rPr lang="zh-CN" altLang="en-US" dirty="0"/>
              <a:t>世界</a:t>
            </a:r>
            <a:endParaRPr lang="en-US" altLang="zh-CN" dirty="0"/>
          </a:p>
          <a:p>
            <a:endParaRPr lang="en-US" altLang="zh-CN" dirty="0"/>
          </a:p>
          <a:p>
            <a:r>
              <a:rPr lang="zh-CN" altLang="en-US" dirty="0"/>
              <a:t>科学理论的发展即不断用更加</a:t>
            </a:r>
            <a:r>
              <a:rPr lang="zh-CN" altLang="en-US" b="1" u="sng" dirty="0"/>
              <a:t>精确</a:t>
            </a:r>
            <a:r>
              <a:rPr lang="zh-CN" altLang="en-US" dirty="0"/>
              <a:t>的模型来</a:t>
            </a:r>
            <a:r>
              <a:rPr lang="zh-CN" altLang="en-US" b="1" u="sng" dirty="0"/>
              <a:t>拟合</a:t>
            </a:r>
            <a:r>
              <a:rPr lang="zh-CN" altLang="en-US" dirty="0"/>
              <a:t>现实规律</a:t>
            </a:r>
            <a:endParaRPr lang="en-US" altLang="zh-CN" dirty="0"/>
          </a:p>
          <a:p>
            <a:endParaRPr lang="en-US" altLang="zh-CN" dirty="0"/>
          </a:p>
          <a:p>
            <a:endParaRPr lang="en-US" altLang="zh-CN" dirty="0"/>
          </a:p>
          <a:p>
            <a:r>
              <a:rPr lang="zh-CN" altLang="en-US" dirty="0"/>
              <a:t>获取数据→拟合模型</a:t>
            </a:r>
          </a:p>
        </p:txBody>
      </p:sp>
      <p:sp>
        <p:nvSpPr>
          <p:cNvPr id="3" name="文本占位符 2"/>
          <p:cNvSpPr>
            <a:spLocks noGrp="1"/>
          </p:cNvSpPr>
          <p:nvPr>
            <p:ph type="body" sz="quarter" idx="12"/>
          </p:nvPr>
        </p:nvSpPr>
        <p:spPr/>
        <p:txBody>
          <a:bodyPr>
            <a:normAutofit fontScale="92500" lnSpcReduction="10000"/>
          </a:bodyPr>
          <a:lstStyle/>
          <a:p>
            <a:r>
              <a:rPr lang="zh-CN" altLang="en-US" dirty="0"/>
              <a:t>科学技术</a:t>
            </a:r>
          </a:p>
        </p:txBody>
      </p:sp>
      <p:sp>
        <p:nvSpPr>
          <p:cNvPr id="4" name="文本占位符 3"/>
          <p:cNvSpPr>
            <a:spLocks noGrp="1"/>
          </p:cNvSpPr>
          <p:nvPr>
            <p:ph type="body" sz="quarter" idx="13"/>
          </p:nvPr>
        </p:nvSpPr>
        <p:spPr/>
        <p:txBody>
          <a:bodyPr/>
          <a:lstStyle/>
          <a:p>
            <a:r>
              <a:rPr lang="zh-CN" altLang="en-US" dirty="0"/>
              <a:t>通过</a:t>
            </a:r>
            <a:r>
              <a:rPr lang="zh-CN" altLang="en-US" b="1" u="sng" dirty="0"/>
              <a:t>发明</a:t>
            </a:r>
            <a:r>
              <a:rPr lang="zh-CN" altLang="en-US" dirty="0"/>
              <a:t>新的技术来</a:t>
            </a:r>
            <a:r>
              <a:rPr lang="zh-CN" altLang="en-US" b="1" u="sng" dirty="0"/>
              <a:t>改造</a:t>
            </a:r>
            <a:r>
              <a:rPr lang="zh-CN" altLang="en-US" dirty="0"/>
              <a:t>世界</a:t>
            </a:r>
            <a:endParaRPr lang="en-US" altLang="zh-CN" dirty="0"/>
          </a:p>
          <a:p>
            <a:endParaRPr lang="en-US" altLang="zh-CN" dirty="0"/>
          </a:p>
          <a:p>
            <a:r>
              <a:rPr lang="zh-CN" altLang="en-US" dirty="0"/>
              <a:t>科学技术的发展即不断用更加</a:t>
            </a:r>
            <a:r>
              <a:rPr lang="zh-CN" altLang="en-US" b="1" u="sng" dirty="0"/>
              <a:t>高效</a:t>
            </a:r>
            <a:r>
              <a:rPr lang="zh-CN" altLang="en-US" dirty="0"/>
              <a:t>的手段来</a:t>
            </a:r>
            <a:r>
              <a:rPr lang="zh-CN" altLang="en-US" b="1" u="sng" dirty="0"/>
              <a:t>优化</a:t>
            </a:r>
            <a:r>
              <a:rPr lang="zh-CN" altLang="en-US" dirty="0"/>
              <a:t>现实活动</a:t>
            </a:r>
            <a:endParaRPr lang="en-US" altLang="zh-CN" dirty="0"/>
          </a:p>
          <a:p>
            <a:endParaRPr lang="en-US" altLang="zh-CN" dirty="0"/>
          </a:p>
          <a:p>
            <a:endParaRPr lang="en-US" altLang="zh-CN" dirty="0"/>
          </a:p>
          <a:p>
            <a:r>
              <a:rPr lang="zh-CN" altLang="en-US" dirty="0"/>
              <a:t>确定问题→寻找最优解</a:t>
            </a:r>
          </a:p>
        </p:txBody>
      </p:sp>
    </p:spTree>
    <p:extLst>
      <p:ext uri="{BB962C8B-B14F-4D97-AF65-F5344CB8AC3E}">
        <p14:creationId xmlns:p14="http://schemas.microsoft.com/office/powerpoint/2010/main" val="4676251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机器学习主要任务</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a:xfrm>
                <a:off x="125506" y="818776"/>
                <a:ext cx="4273176" cy="6039224"/>
              </a:xfrm>
            </p:spPr>
            <p:txBody>
              <a:bodyPr>
                <a:normAutofit/>
              </a:bodyPr>
              <a:lstStyle/>
              <a:p>
                <a:r>
                  <a:rPr lang="zh-CN" altLang="en-US" dirty="0"/>
                  <a:t>有监督学习：给定数据集</a:t>
                </a:r>
                <a14:m>
                  <m:oMath xmlns:m="http://schemas.openxmlformats.org/officeDocument/2006/math">
                    <m:r>
                      <a:rPr lang="en-US" altLang="zh-CN" b="0" i="1" dirty="0" smtClean="0">
                        <a:latin typeface="Cambria Math" panose="02040503050406030204" pitchFamily="18" charset="0"/>
                      </a:rPr>
                      <m:t>𝑋</m:t>
                    </m:r>
                  </m:oMath>
                </a14:m>
                <a:r>
                  <a:rPr lang="en-US" altLang="zh-CN" dirty="0"/>
                  <a:t>,</a:t>
                </a:r>
                <a:r>
                  <a:rPr lang="zh-CN" altLang="en-US" dirty="0"/>
                  <a:t>选定模型</a:t>
                </a:r>
                <a14:m>
                  <m:oMath xmlns:m="http://schemas.openxmlformats.org/officeDocument/2006/math">
                    <m:r>
                      <a:rPr lang="en-US" altLang="zh-CN" b="0" i="0" dirty="0" smtClean="0">
                        <a:latin typeface="Cambria Math" panose="02040503050406030204" pitchFamily="18" charset="0"/>
                      </a:rPr>
                      <m:t> </m:t>
                    </m:r>
                    <m:r>
                      <a:rPr lang="zh-CN" altLang="en-US" i="1" dirty="0" smtClean="0">
                        <a:latin typeface="Cambria Math" panose="02040503050406030204" pitchFamily="18" charset="0"/>
                      </a:rPr>
                      <m:t>𝑓</m:t>
                    </m:r>
                    <m:r>
                      <a:rPr lang="en-US" altLang="zh-CN" i="1" dirty="0">
                        <a:latin typeface="Cambria Math" panose="02040503050406030204" pitchFamily="18" charset="0"/>
                      </a:rPr>
                      <m:t>(</m:t>
                    </m:r>
                    <m:r>
                      <a:rPr lang="zh-CN" altLang="en-US" b="1" i="0" dirty="0">
                        <a:latin typeface="Cambria Math" panose="02040503050406030204" pitchFamily="18" charset="0"/>
                      </a:rPr>
                      <m:t>𝐱</m:t>
                    </m:r>
                    <m:r>
                      <a:rPr lang="en-US" altLang="zh-CN" i="1" dirty="0">
                        <a:latin typeface="Cambria Math" panose="02040503050406030204" pitchFamily="18" charset="0"/>
                      </a:rPr>
                      <m:t>,</m:t>
                    </m:r>
                    <m:r>
                      <a:rPr lang="zh-CN" altLang="en-US" b="1" i="0" dirty="0" smtClean="0">
                        <a:latin typeface="Cambria Math" panose="02040503050406030204" pitchFamily="18" charset="0"/>
                      </a:rPr>
                      <m:t>𝛉</m:t>
                    </m:r>
                    <m:r>
                      <a:rPr lang="en-US" altLang="zh-CN" i="1" dirty="0">
                        <a:latin typeface="Cambria Math" panose="02040503050406030204" pitchFamily="18" charset="0"/>
                      </a:rPr>
                      <m:t>)</m:t>
                    </m:r>
                  </m:oMath>
                </a14:m>
                <a:r>
                  <a:rPr lang="en-US" altLang="zh-CN" dirty="0"/>
                  <a:t>,</a:t>
                </a:r>
                <a:r>
                  <a:rPr lang="zh-CN" altLang="en-US" dirty="0"/>
                  <a:t>求模型参数</a:t>
                </a:r>
                <a14:m>
                  <m:oMath xmlns:m="http://schemas.openxmlformats.org/officeDocument/2006/math">
                    <m:r>
                      <a:rPr lang="zh-CN" altLang="en-US" b="1" i="0" dirty="0">
                        <a:latin typeface="Cambria Math" panose="02040503050406030204" pitchFamily="18" charset="0"/>
                      </a:rPr>
                      <m:t>𝛉</m:t>
                    </m:r>
                  </m:oMath>
                </a14:m>
                <a:r>
                  <a:rPr lang="en-US" altLang="zh-CN" dirty="0"/>
                  <a:t>,</a:t>
                </a:r>
                <a:r>
                  <a:rPr lang="zh-CN" altLang="en-US" dirty="0"/>
                  <a:t>使得</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b="1" i="0" dirty="0">
                            <a:latin typeface="Cambria Math" panose="02040503050406030204" pitchFamily="18" charset="0"/>
                          </a:rPr>
                          <m:t>𝐱</m:t>
                        </m:r>
                        <m:r>
                          <a:rPr lang="en-US" altLang="zh-CN" i="1" dirty="0">
                            <a:latin typeface="Cambria Math" panose="02040503050406030204" pitchFamily="18" charset="0"/>
                          </a:rPr>
                          <m:t>,</m:t>
                        </m:r>
                        <m:r>
                          <a:rPr lang="zh-CN" altLang="en-US" b="1" i="0" dirty="0">
                            <a:latin typeface="Cambria Math" panose="02040503050406030204" pitchFamily="18" charset="0"/>
                          </a:rPr>
                          <m:t>𝛉</m:t>
                        </m:r>
                      </m:e>
                    </m:d>
                    <m:r>
                      <a:rPr lang="en-US" altLang="zh-CN" b="0" i="1" dirty="0" smtClean="0">
                        <a:latin typeface="Cambria Math" panose="02040503050406030204" pitchFamily="18" charset="0"/>
                      </a:rPr>
                      <m:t> </m:t>
                    </m:r>
                  </m:oMath>
                </a14:m>
                <a:r>
                  <a:rPr lang="zh-CN" altLang="en-US" dirty="0"/>
                  <a:t>尽量与给定的输出</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 </m:t>
                    </m:r>
                  </m:oMath>
                </a14:m>
                <a:r>
                  <a:rPr lang="zh-CN" altLang="en-US" dirty="0"/>
                  <a:t>相同</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xfrm>
                <a:off x="125506" y="818776"/>
                <a:ext cx="4273176" cy="6039224"/>
              </a:xfrm>
              <a:blipFill rotWithShape="0">
                <a:blip r:embed="rId2"/>
                <a:stretch>
                  <a:fillRect l="-1997" t="-1110" r="-2140"/>
                </a:stretch>
              </a:blipFill>
            </p:spPr>
            <p:txBody>
              <a:bodyPr/>
              <a:lstStyle/>
              <a:p>
                <a:r>
                  <a:rPr lang="zh-CN" altLang="en-US">
                    <a:noFill/>
                  </a:rPr>
                  <a:t> </a:t>
                </a:r>
              </a:p>
            </p:txBody>
          </p:sp>
        </mc:Fallback>
      </mc:AlternateContent>
      <p:sp>
        <p:nvSpPr>
          <p:cNvPr id="4" name="文本占位符 3"/>
          <p:cNvSpPr>
            <a:spLocks noGrp="1"/>
          </p:cNvSpPr>
          <p:nvPr>
            <p:ph type="body" sz="quarter" idx="12"/>
          </p:nvPr>
        </p:nvSpPr>
        <p:spPr/>
        <p:txBody>
          <a:bodyPr>
            <a:normAutofit fontScale="92500" lnSpcReduction="10000"/>
          </a:bodyPr>
          <a:lstStyle/>
          <a:p>
            <a:r>
              <a:rPr lang="zh-CN" altLang="en-US" dirty="0"/>
              <a:t>计算智能主要任务</a:t>
            </a:r>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3"/>
              </p:nvPr>
            </p:nvSpPr>
            <p:spPr>
              <a:xfrm>
                <a:off x="4721412" y="818776"/>
                <a:ext cx="4273176" cy="6039224"/>
              </a:xfrm>
            </p:spPr>
            <p:txBody>
              <a:bodyPr>
                <a:normAutofit/>
              </a:bodyPr>
              <a:lstStyle/>
              <a:p>
                <a:r>
                  <a:rPr lang="zh-CN" altLang="en-US" dirty="0"/>
                  <a:t>最优化：给定函数</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𝑓</m:t>
                    </m:r>
                    <m:r>
                      <a:rPr lang="en-US" altLang="zh-CN" i="1" dirty="0">
                        <a:latin typeface="Cambria Math" panose="02040503050406030204" pitchFamily="18" charset="0"/>
                      </a:rPr>
                      <m:t>(</m:t>
                    </m:r>
                    <m:r>
                      <a:rPr lang="zh-CN" altLang="en-US" b="1" i="0" dirty="0">
                        <a:latin typeface="Cambria Math" panose="02040503050406030204" pitchFamily="18" charset="0"/>
                      </a:rPr>
                      <m:t>𝐱</m:t>
                    </m:r>
                    <m:r>
                      <a:rPr lang="en-US" altLang="zh-CN" i="1" dirty="0">
                        <a:latin typeface="Cambria Math" panose="02040503050406030204" pitchFamily="18" charset="0"/>
                      </a:rPr>
                      <m:t>)</m:t>
                    </m:r>
                  </m:oMath>
                </a14:m>
                <a:r>
                  <a:rPr lang="zh-CN" altLang="en-US" dirty="0"/>
                  <a:t>，求使</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b="1" i="0" dirty="0">
                            <a:latin typeface="Cambria Math" panose="02040503050406030204" pitchFamily="18" charset="0"/>
                          </a:rPr>
                          <m:t>𝐱</m:t>
                        </m:r>
                      </m:e>
                    </m:d>
                    <m:r>
                      <a:rPr lang="en-US" altLang="zh-CN" b="0" i="1" dirty="0" smtClean="0">
                        <a:latin typeface="Cambria Math" panose="02040503050406030204" pitchFamily="18" charset="0"/>
                      </a:rPr>
                      <m:t> </m:t>
                    </m:r>
                  </m:oMath>
                </a14:m>
                <a:r>
                  <a:rPr lang="zh-CN" altLang="en-US" dirty="0"/>
                  <a:t>最小的解</a:t>
                </a:r>
                <a14:m>
                  <m:oMath xmlns:m="http://schemas.openxmlformats.org/officeDocument/2006/math">
                    <m:r>
                      <a:rPr lang="en-US" altLang="zh-CN" b="0" i="0" dirty="0" smtClean="0">
                        <a:latin typeface="Cambria Math" panose="02040503050406030204" pitchFamily="18" charset="0"/>
                      </a:rPr>
                      <m:t> </m:t>
                    </m:r>
                    <m:r>
                      <a:rPr lang="zh-CN" altLang="en-US" b="1" i="0" dirty="0">
                        <a:latin typeface="Cambria Math" panose="02040503050406030204" pitchFamily="18" charset="0"/>
                      </a:rPr>
                      <m:t>𝐱</m:t>
                    </m:r>
                  </m:oMath>
                </a14:m>
                <a:endParaRPr lang="en-US" altLang="zh-CN" b="1" dirty="0"/>
              </a:p>
            </p:txBody>
          </p:sp>
        </mc:Choice>
        <mc:Fallback xmlns="">
          <p:sp>
            <p:nvSpPr>
              <p:cNvPr id="5" name="文本占位符 4"/>
              <p:cNvSpPr>
                <a:spLocks noGrp="1" noRot="1" noChangeAspect="1" noMove="1" noResize="1" noEditPoints="1" noAdjustHandles="1" noChangeArrowheads="1" noChangeShapeType="1" noTextEdit="1"/>
              </p:cNvSpPr>
              <p:nvPr>
                <p:ph type="body" sz="quarter" idx="13"/>
              </p:nvPr>
            </p:nvSpPr>
            <p:spPr>
              <a:xfrm>
                <a:off x="4721412" y="818776"/>
                <a:ext cx="4273176" cy="6039224"/>
              </a:xfrm>
              <a:blipFill rotWithShape="0">
                <a:blip r:embed="rId3"/>
                <a:stretch>
                  <a:fillRect l="-2000" t="-1110" r="-2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38943" y="3226446"/>
                <a:ext cx="4259739" cy="2250873"/>
              </a:xfrm>
              <a:prstGeom prst="rect">
                <a:avLst/>
              </a:prstGeom>
              <a:noFill/>
            </p:spPr>
            <p:txBody>
              <a:bodyPr wrap="square" lIns="0" tIns="0" rIns="0" bIns="0" rtlCol="0">
                <a:spAutoFit/>
              </a:bodyPr>
              <a:lstStyle/>
              <a:p>
                <a:pPr marL="285750" indent="-285750" algn="just">
                  <a:lnSpc>
                    <a:spcPct val="120000"/>
                  </a:lnSpc>
                  <a:spcAft>
                    <a:spcPts val="1000"/>
                  </a:spcAft>
                  <a:buFont typeface="Wingdings" panose="05000000000000000000" pitchFamily="2" charset="2"/>
                  <a:buChar char="ü"/>
                </a:pPr>
                <a:r>
                  <a:rPr lang="zh-CN" altLang="en-US" b="0" dirty="0">
                    <a:solidFill>
                      <a:srgbClr val="FF0000"/>
                    </a:solidFill>
                    <a:latin typeface="幼圆" panose="02010509060101010101" pitchFamily="49" charset="-122"/>
                    <a:ea typeface="幼圆" panose="02010509060101010101" pitchFamily="49" charset="-122"/>
                  </a:rPr>
                  <a:t>已知</a:t>
                </a:r>
                <a:r>
                  <a:rPr lang="zh-CN" altLang="en-US" dirty="0">
                    <a:solidFill>
                      <a:srgbClr val="FF0000"/>
                    </a:solidFill>
                    <a:latin typeface="幼圆" panose="02010509060101010101" pitchFamily="49" charset="-122"/>
                    <a:ea typeface="幼圆" panose="02010509060101010101" pitchFamily="49" charset="-122"/>
                  </a:rPr>
                  <a:t>由</a:t>
                </a:r>
                <a14:m>
                  <m:oMath xmlns:m="http://schemas.openxmlformats.org/officeDocument/2006/math">
                    <m:r>
                      <a:rPr lang="en-US" altLang="zh-CN">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𝑁</m:t>
                    </m:r>
                    <m:r>
                      <a:rPr lang="en-US" altLang="zh-CN" i="1">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个样本组成的</a:t>
                </a:r>
                <a:r>
                  <a:rPr lang="zh-CN" altLang="en-US" b="0" dirty="0">
                    <a:solidFill>
                      <a:srgbClr val="FF0000"/>
                    </a:solidFill>
                    <a:latin typeface="幼圆" panose="02010509060101010101" pitchFamily="49" charset="-122"/>
                    <a:ea typeface="幼圆" panose="02010509060101010101" pitchFamily="49" charset="-122"/>
                  </a:rPr>
                  <a:t>数据集</a:t>
                </a:r>
                <a14:m>
                  <m:oMath xmlns:m="http://schemas.openxmlformats.org/officeDocument/2006/math">
                    <m:r>
                      <a:rPr lang="en-US" altLang="zh-CN" b="1">
                        <a:solidFill>
                          <a:srgbClr val="FF0000"/>
                        </a:solidFill>
                        <a:latin typeface="Cambria Math" panose="02040503050406030204" pitchFamily="18" charset="0"/>
                      </a:rPr>
                      <m:t> </m:t>
                    </m:r>
                    <m:r>
                      <a:rPr lang="en-US" altLang="zh-CN" b="1">
                        <a:solidFill>
                          <a:srgbClr val="FF0000"/>
                        </a:solidFill>
                        <a:latin typeface="Cambria Math" panose="02040503050406030204" pitchFamily="18" charset="0"/>
                      </a:rPr>
                      <m:t>𝑋</m:t>
                    </m:r>
                    <m:r>
                      <a:rPr lang="en-US" altLang="zh-CN" b="1">
                        <a:solidFill>
                          <a:srgbClr val="FF0000"/>
                        </a:solidFill>
                        <a:latin typeface="Cambria Math" panose="02040503050406030204" pitchFamily="18" charset="0"/>
                      </a:rPr>
                      <m:t>=</m:t>
                    </m:r>
                    <m:d>
                      <m:dPr>
                        <m:begChr m:val="{"/>
                        <m:endChr m:val="}"/>
                        <m:ctrlPr>
                          <a:rPr lang="en-US" altLang="zh-CN" b="1" i="1">
                            <a:solidFill>
                              <a:srgbClr val="FF0000"/>
                            </a:solidFill>
                            <a:latin typeface="Cambria Math" panose="02040503050406030204" pitchFamily="18" charset="0"/>
                          </a:rPr>
                        </m:ctrlPr>
                      </m:dPr>
                      <m:e>
                        <m:sSub>
                          <m:sSubPr>
                            <m:ctrlPr>
                              <a:rPr lang="en-US" altLang="zh-CN" b="1" i="1">
                                <a:solidFill>
                                  <a:srgbClr val="FF0000"/>
                                </a:solidFill>
                                <a:latin typeface="Cambria Math" panose="02040503050406030204" pitchFamily="18" charset="0"/>
                              </a:rPr>
                            </m:ctrlPr>
                          </m:sSubPr>
                          <m:e>
                            <m:r>
                              <a:rPr lang="en-US" altLang="zh-CN" b="1">
                                <a:solidFill>
                                  <a:srgbClr val="FF0000"/>
                                </a:solidFill>
                                <a:latin typeface="Cambria Math" panose="02040503050406030204" pitchFamily="18" charset="0"/>
                              </a:rPr>
                              <m:t>𝐱</m:t>
                            </m:r>
                          </m:e>
                          <m:sub>
                            <m:r>
                              <a:rPr lang="en-US" altLang="zh-CN" b="1">
                                <a:solidFill>
                                  <a:srgbClr val="FF0000"/>
                                </a:solidFill>
                                <a:latin typeface="Cambria Math" panose="02040503050406030204" pitchFamily="18" charset="0"/>
                              </a:rPr>
                              <m:t>1</m:t>
                            </m:r>
                          </m:sub>
                        </m:sSub>
                        <m:r>
                          <a:rPr lang="en-US" altLang="zh-CN" b="1">
                            <a:solidFill>
                              <a:srgbClr val="FF0000"/>
                            </a:solidFill>
                            <a:latin typeface="Cambria Math" panose="02040503050406030204" pitchFamily="18" charset="0"/>
                          </a:rPr>
                          <m:t>,</m:t>
                        </m:r>
                        <m:sSub>
                          <m:sSubPr>
                            <m:ctrlPr>
                              <a:rPr lang="en-US" altLang="zh-CN" b="1" i="1">
                                <a:solidFill>
                                  <a:srgbClr val="FF0000"/>
                                </a:solidFill>
                                <a:latin typeface="Cambria Math" panose="02040503050406030204" pitchFamily="18" charset="0"/>
                              </a:rPr>
                            </m:ctrlPr>
                          </m:sSubPr>
                          <m:e>
                            <m:r>
                              <a:rPr lang="en-US" altLang="zh-CN" b="1" i="0">
                                <a:solidFill>
                                  <a:srgbClr val="FF0000"/>
                                </a:solidFill>
                                <a:latin typeface="Cambria Math" panose="02040503050406030204" pitchFamily="18" charset="0"/>
                              </a:rPr>
                              <m:t>𝐱</m:t>
                            </m:r>
                          </m:e>
                          <m:sub>
                            <m:r>
                              <a:rPr lang="en-US" altLang="zh-CN" b="1">
                                <a:solidFill>
                                  <a:srgbClr val="FF0000"/>
                                </a:solidFill>
                                <a:latin typeface="Cambria Math" panose="02040503050406030204" pitchFamily="18" charset="0"/>
                              </a:rPr>
                              <m:t>2</m:t>
                            </m:r>
                          </m:sub>
                        </m:sSub>
                        <m:r>
                          <a:rPr lang="en-US" altLang="zh-CN" b="1">
                            <a:solidFill>
                              <a:srgbClr val="FF0000"/>
                            </a:solidFill>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0">
                                <a:solidFill>
                                  <a:srgbClr val="FF0000"/>
                                </a:solidFill>
                                <a:latin typeface="Cambria Math" panose="02040503050406030204" pitchFamily="18" charset="0"/>
                              </a:rPr>
                              <m:t>𝐱</m:t>
                            </m:r>
                          </m:e>
                          <m:sub>
                            <m:r>
                              <a:rPr lang="en-US" altLang="zh-CN" b="1">
                                <a:solidFill>
                                  <a:srgbClr val="FF0000"/>
                                </a:solidFill>
                                <a:latin typeface="Cambria Math" panose="02040503050406030204" pitchFamily="18" charset="0"/>
                              </a:rPr>
                              <m:t>𝑁</m:t>
                            </m:r>
                          </m:sub>
                        </m:sSub>
                      </m:e>
                    </m:d>
                    <m:r>
                      <a:rPr lang="en-US" altLang="zh-CN" b="1">
                        <a:solidFill>
                          <a:srgbClr val="FF0000"/>
                        </a:solidFill>
                        <a:latin typeface="Cambria Math" panose="02040503050406030204" pitchFamily="18" charset="0"/>
                      </a:rPr>
                      <m:t> </m:t>
                    </m:r>
                  </m:oMath>
                </a14:m>
                <a:r>
                  <a:rPr lang="zh-CN" altLang="en-US" b="0" dirty="0">
                    <a:solidFill>
                      <a:srgbClr val="FF0000"/>
                    </a:solidFill>
                    <a:latin typeface="幼圆" panose="02010509060101010101" pitchFamily="49" charset="-122"/>
                    <a:ea typeface="幼圆" panose="02010509060101010101" pitchFamily="49" charset="-122"/>
                  </a:rPr>
                  <a:t>，每个样本包含</a:t>
                </a:r>
                <a14:m>
                  <m:oMath xmlns:m="http://schemas.openxmlformats.org/officeDocument/2006/math">
                    <m:r>
                      <a:rPr lang="en-US" altLang="zh-CN">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𝐷</m:t>
                    </m:r>
                    <m:r>
                      <a:rPr lang="en-US" altLang="zh-CN" i="1">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个特征</a:t>
                </a:r>
                <a14:m>
                  <m:oMath xmlns:m="http://schemas.openxmlformats.org/officeDocument/2006/math">
                    <m:r>
                      <a:rPr lang="en-US" altLang="zh-CN" b="0" i="0" smtClean="0">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1" i="0">
                            <a:solidFill>
                              <a:srgbClr val="FF0000"/>
                            </a:solidFill>
                            <a:latin typeface="Cambria Math" panose="02040503050406030204" pitchFamily="18" charset="0"/>
                          </a:rPr>
                          <m:t>𝐱</m:t>
                        </m:r>
                      </m:e>
                      <m:sub>
                        <m:r>
                          <a:rPr lang="en-US" altLang="zh-CN" b="0" i="1" smtClean="0">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m:t>
                    </m:r>
                    <m:d>
                      <m:dPr>
                        <m:begChr m:val="{"/>
                        <m:endChr m:val="}"/>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𝐷</m:t>
                            </m:r>
                          </m:sub>
                        </m:sSub>
                        <m:r>
                          <a:rPr lang="en-US" altLang="zh-CN" i="1" smtClean="0">
                            <a:solidFill>
                              <a:srgbClr val="FF0000"/>
                            </a:solidFill>
                            <a:latin typeface="Cambria Math" panose="02040503050406030204" pitchFamily="18" charset="0"/>
                          </a:rPr>
                          <m:t> </m:t>
                        </m:r>
                      </m:e>
                    </m:d>
                    <m:r>
                      <a:rPr lang="en-US" altLang="zh-CN" b="0" i="1" smtClean="0">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和一个标签</a:t>
                </a:r>
                <a14:m>
                  <m:oMath xmlns:m="http://schemas.openxmlformats.org/officeDocument/2006/math">
                    <m:r>
                      <a:rPr lang="en-US" altLang="zh-CN" b="0" i="0" smtClean="0">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𝑖</m:t>
                        </m:r>
                      </m:sub>
                    </m:sSub>
                  </m:oMath>
                </a14:m>
                <a:endParaRPr lang="en-US" altLang="zh-CN"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选择模型函数</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r>
                          <a:rPr lang="en-US" altLang="zh-CN" b="1" i="0" smtClean="0">
                            <a:solidFill>
                              <a:srgbClr val="FF0000"/>
                            </a:solidFill>
                            <a:latin typeface="Cambria Math" panose="02040503050406030204" pitchFamily="18" charset="0"/>
                          </a:rPr>
                          <m:t>𝐱</m:t>
                        </m:r>
                        <m:r>
                          <a:rPr lang="en-US" altLang="zh-CN" i="1">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𝛉</m:t>
                        </m:r>
                      </m:e>
                    </m:d>
                  </m:oMath>
                </a14:m>
                <a:endParaRPr lang="en-US" altLang="zh-CN"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对于所有样本</a:t>
                </a:r>
                <a14:m>
                  <m:oMath xmlns:m="http://schemas.openxmlformats.org/officeDocument/2006/math">
                    <m:r>
                      <a:rPr lang="en-US" altLang="zh-CN" b="0" i="0" smtClean="0">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1" i="0">
                            <a:solidFill>
                              <a:srgbClr val="FF0000"/>
                            </a:solidFill>
                            <a:latin typeface="Cambria Math" panose="02040503050406030204" pitchFamily="18" charset="0"/>
                          </a:rPr>
                          <m:t>𝐱</m:t>
                        </m:r>
                      </m:e>
                      <m:sub>
                        <m:r>
                          <a:rPr lang="en-US" altLang="zh-CN" i="1">
                            <a:solidFill>
                              <a:srgbClr val="FF0000"/>
                            </a:solidFill>
                            <a:latin typeface="Cambria Math" panose="02040503050406030204" pitchFamily="18" charset="0"/>
                          </a:rPr>
                          <m:t>𝑖</m:t>
                        </m:r>
                      </m:sub>
                    </m:sSub>
                  </m:oMath>
                </a14:m>
                <a:r>
                  <a:rPr lang="zh-CN" altLang="en-US" dirty="0">
                    <a:solidFill>
                      <a:srgbClr val="FF0000"/>
                    </a:solidFill>
                    <a:latin typeface="幼圆" panose="02010509060101010101" pitchFamily="49" charset="-122"/>
                    <a:ea typeface="幼圆" panose="02010509060101010101" pitchFamily="49" charset="-122"/>
                  </a:rPr>
                  <a:t>，求使</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1" i="0" smtClean="0">
                                <a:solidFill>
                                  <a:srgbClr val="FF0000"/>
                                </a:solidFill>
                                <a:latin typeface="Cambria Math" panose="02040503050406030204" pitchFamily="18" charset="0"/>
                              </a:rPr>
                              <m:t>𝐱</m:t>
                            </m:r>
                          </m:e>
                          <m:sub>
                            <m:r>
                              <a:rPr lang="en-US" altLang="zh-CN" b="0" i="1" smtClean="0">
                                <a:solidFill>
                                  <a:srgbClr val="FF0000"/>
                                </a:solidFill>
                                <a:latin typeface="Cambria Math" panose="02040503050406030204" pitchFamily="18" charset="0"/>
                              </a:rPr>
                              <m:t>𝑖</m:t>
                            </m:r>
                          </m:sub>
                        </m:sSub>
                        <m:r>
                          <a:rPr lang="en-US" altLang="zh-CN" b="0" i="1" smtClean="0">
                            <a:solidFill>
                              <a:srgbClr val="FF0000"/>
                            </a:solidFill>
                            <a:latin typeface="Cambria Math" panose="02040503050406030204" pitchFamily="18" charset="0"/>
                          </a:rPr>
                          <m:t>,</m:t>
                        </m:r>
                        <m:r>
                          <a:rPr lang="zh-CN" altLang="en-US" b="1" i="0" smtClean="0">
                            <a:solidFill>
                              <a:srgbClr val="FF0000"/>
                            </a:solidFill>
                            <a:latin typeface="Cambria Math" panose="02040503050406030204" pitchFamily="18" charset="0"/>
                          </a:rPr>
                          <m:t>𝛉</m:t>
                        </m:r>
                      </m:e>
                    </m:d>
                    <m:r>
                      <a:rPr lang="en-US" altLang="zh-CN" b="0" i="1" smtClean="0">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最接近</a:t>
                </a:r>
                <a14:m>
                  <m:oMath xmlns:m="http://schemas.openxmlformats.org/officeDocument/2006/math">
                    <m:r>
                      <a:rPr lang="en-US" altLang="zh-CN" b="0" i="0" smtClean="0">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𝑖</m:t>
                        </m:r>
                      </m:sub>
                    </m:sSub>
                    <m:r>
                      <a:rPr lang="en-US" altLang="zh-CN" b="0" i="1" smtClean="0">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的参数向量</a:t>
                </a:r>
                <a14:m>
                  <m:oMath xmlns:m="http://schemas.openxmlformats.org/officeDocument/2006/math">
                    <m:r>
                      <a:rPr lang="en-US" altLang="zh-CN" b="0" i="0" smtClean="0">
                        <a:solidFill>
                          <a:srgbClr val="FF0000"/>
                        </a:solidFill>
                        <a:latin typeface="Cambria Math" panose="02040503050406030204" pitchFamily="18" charset="0"/>
                      </a:rPr>
                      <m:t> </m:t>
                    </m:r>
                    <m:r>
                      <a:rPr lang="zh-CN" altLang="en-US" b="1" i="0">
                        <a:solidFill>
                          <a:srgbClr val="FF0000"/>
                        </a:solidFill>
                        <a:latin typeface="Cambria Math" panose="02040503050406030204" pitchFamily="18" charset="0"/>
                      </a:rPr>
                      <m:t>𝛉</m:t>
                    </m:r>
                  </m:oMath>
                </a14:m>
                <a:endParaRPr lang="en-US" altLang="zh-CN" b="1" dirty="0">
                  <a:solidFill>
                    <a:srgbClr val="FF0000"/>
                  </a:solidFill>
                  <a:latin typeface="幼圆" panose="02010509060101010101" pitchFamily="49" charset="-122"/>
                  <a:ea typeface="幼圆" panose="02010509060101010101" pitchFamily="49"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8943" y="3226446"/>
                <a:ext cx="4259739" cy="2250873"/>
              </a:xfrm>
              <a:prstGeom prst="rect">
                <a:avLst/>
              </a:prstGeom>
              <a:blipFill rotWithShape="0">
                <a:blip r:embed="rId4"/>
                <a:stretch>
                  <a:fillRect l="-3147" t="-2973" r="-3290" b="-32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721412" y="3226446"/>
                <a:ext cx="4259739" cy="1125436"/>
              </a:xfrm>
              <a:prstGeom prst="rect">
                <a:avLst/>
              </a:prstGeom>
              <a:noFill/>
            </p:spPr>
            <p:txBody>
              <a:bodyPr wrap="square" lIns="0" tIns="0" rIns="0" bIns="0" rtlCol="0">
                <a:spAutoFit/>
              </a:bodyPr>
              <a:lstStyle/>
              <a:p>
                <a:pPr marL="285750" indent="-285750" algn="just">
                  <a:lnSpc>
                    <a:spcPct val="120000"/>
                  </a:lnSpc>
                  <a:spcAft>
                    <a:spcPts val="1000"/>
                  </a:spcAft>
                  <a:buFont typeface="Wingdings" panose="05000000000000000000" pitchFamily="2" charset="2"/>
                  <a:buChar char="ü"/>
                </a:pPr>
                <a:r>
                  <a:rPr lang="zh-CN" altLang="en-US" b="0" dirty="0">
                    <a:solidFill>
                      <a:srgbClr val="FF0000"/>
                    </a:solidFill>
                    <a:latin typeface="幼圆" panose="02010509060101010101" pitchFamily="49" charset="-122"/>
                    <a:ea typeface="幼圆" panose="02010509060101010101" pitchFamily="49" charset="-122"/>
                  </a:rPr>
                  <a:t>已知函数</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r>
                          <a:rPr lang="en-US" altLang="zh-CN" b="1" i="0">
                            <a:solidFill>
                              <a:srgbClr val="FF0000"/>
                            </a:solidFill>
                            <a:latin typeface="Cambria Math" panose="02040503050406030204" pitchFamily="18" charset="0"/>
                          </a:rPr>
                          <m:t>𝐱</m:t>
                        </m:r>
                      </m:e>
                    </m:d>
                    <m:r>
                      <a:rPr lang="en-US" altLang="zh-CN" b="0" i="1" smtClean="0">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，每个解包含</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𝐷</m:t>
                    </m:r>
                    <m:r>
                      <a:rPr lang="en-US" altLang="zh-CN" b="0" i="1" smtClean="0">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个决策变量</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b="1">
                        <a:solidFill>
                          <a:srgbClr val="FF0000"/>
                        </a:solidFill>
                        <a:latin typeface="Cambria Math" panose="02040503050406030204" pitchFamily="18" charset="0"/>
                      </a:rPr>
                      <m:t>𝐱</m:t>
                    </m:r>
                    <m:r>
                      <a:rPr lang="en-US" altLang="zh-CN" i="1">
                        <a:solidFill>
                          <a:srgbClr val="FF0000"/>
                        </a:solidFill>
                        <a:latin typeface="Cambria Math" panose="02040503050406030204" pitchFamily="18" charset="0"/>
                      </a:rPr>
                      <m:t>=</m:t>
                    </m:r>
                    <m:d>
                      <m:dPr>
                        <m:begChr m:val="{"/>
                        <m:endChr m:val="}"/>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𝐷</m:t>
                            </m:r>
                          </m:sub>
                        </m:sSub>
                        <m:r>
                          <a:rPr lang="en-US" altLang="zh-CN" i="1">
                            <a:solidFill>
                              <a:srgbClr val="FF0000"/>
                            </a:solidFill>
                            <a:latin typeface="Cambria Math" panose="02040503050406030204" pitchFamily="18" charset="0"/>
                          </a:rPr>
                          <m:t> </m:t>
                        </m:r>
                      </m:e>
                    </m:d>
                  </m:oMath>
                </a14:m>
                <a:endParaRPr lang="en-US" altLang="zh-CN"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求使</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𝑓</m:t>
                    </m:r>
                    <m:d>
                      <m:dPr>
                        <m:ctrlPr>
                          <a:rPr lang="en-US" altLang="zh-CN" b="0" i="1" smtClean="0">
                            <a:solidFill>
                              <a:srgbClr val="FF0000"/>
                            </a:solidFill>
                            <a:latin typeface="Cambria Math" panose="02040503050406030204" pitchFamily="18" charset="0"/>
                          </a:rPr>
                        </m:ctrlPr>
                      </m:dPr>
                      <m:e>
                        <m:r>
                          <a:rPr lang="en-US" altLang="zh-CN" b="1" i="0" smtClean="0">
                            <a:solidFill>
                              <a:srgbClr val="FF0000"/>
                            </a:solidFill>
                            <a:latin typeface="Cambria Math" panose="02040503050406030204" pitchFamily="18" charset="0"/>
                          </a:rPr>
                          <m:t>𝐱</m:t>
                        </m:r>
                      </m:e>
                    </m:d>
                    <m:r>
                      <a:rPr lang="en-US" altLang="zh-CN" b="0" i="1" smtClean="0">
                        <a:solidFill>
                          <a:srgbClr val="FF0000"/>
                        </a:solidFill>
                        <a:latin typeface="Cambria Math" panose="02040503050406030204" pitchFamily="18" charset="0"/>
                      </a:rPr>
                      <m:t> </m:t>
                    </m:r>
                  </m:oMath>
                </a14:m>
                <a:r>
                  <a:rPr lang="zh-CN" altLang="en-US" dirty="0">
                    <a:solidFill>
                      <a:srgbClr val="FF0000"/>
                    </a:solidFill>
                    <a:latin typeface="幼圆" panose="02010509060101010101" pitchFamily="49" charset="-122"/>
                    <a:ea typeface="幼圆" panose="02010509060101010101" pitchFamily="49" charset="-122"/>
                  </a:rPr>
                  <a:t>值最小的解</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b="1">
                        <a:solidFill>
                          <a:srgbClr val="FF0000"/>
                        </a:solidFill>
                        <a:latin typeface="Cambria Math" panose="02040503050406030204" pitchFamily="18" charset="0"/>
                      </a:rPr>
                      <m:t>𝐱</m:t>
                    </m:r>
                  </m:oMath>
                </a14:m>
                <a:endParaRPr lang="en-US" altLang="zh-CN" dirty="0">
                  <a:solidFill>
                    <a:srgbClr val="FF0000"/>
                  </a:solidFill>
                  <a:latin typeface="幼圆" panose="02010509060101010101" pitchFamily="49" charset="-122"/>
                  <a:ea typeface="幼圆" panose="02010509060101010101"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721412" y="3226446"/>
                <a:ext cx="4259739" cy="1125436"/>
              </a:xfrm>
              <a:prstGeom prst="rect">
                <a:avLst/>
              </a:prstGeom>
              <a:blipFill rotWithShape="0">
                <a:blip r:embed="rId5"/>
                <a:stretch>
                  <a:fillRect l="-3152" t="-5946" r="-3438" b="-7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167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031800" y="5106343"/>
            <a:ext cx="1652400" cy="16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normAutofit fontScale="92500" lnSpcReduction="10000"/>
          </a:bodyPr>
          <a:lstStyle/>
          <a:p>
            <a:r>
              <a:rPr lang="zh-CN" altLang="en-US" dirty="0"/>
              <a:t>常见有监督学习任务</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a:xfrm>
                <a:off x="125506" y="653176"/>
                <a:ext cx="4273176" cy="5761319"/>
              </a:xfrm>
            </p:spPr>
            <p:txBody>
              <a:bodyPr>
                <a:normAutofit/>
              </a:bodyPr>
              <a:lstStyle/>
              <a:p>
                <a:r>
                  <a:rPr lang="zh-CN" altLang="en-US" sz="2000" dirty="0"/>
                  <a:t>回归：</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 </m:t>
                    </m:r>
                  </m:oMath>
                </a14:m>
                <a:r>
                  <a:rPr lang="zh-CN" altLang="en-US" sz="2000" dirty="0"/>
                  <a:t>是实数</a:t>
                </a:r>
                <a:endParaRPr lang="en-US" altLang="zh-CN" sz="2000" dirty="0"/>
              </a:p>
              <a:p>
                <a:endParaRPr lang="en-US" altLang="zh-CN" sz="2000" dirty="0"/>
              </a:p>
              <a:p>
                <a:endParaRPr lang="en-US" altLang="zh-CN" sz="2000" dirty="0"/>
              </a:p>
              <a:p>
                <a:endParaRPr lang="en-US" altLang="zh-CN" sz="1000" dirty="0"/>
              </a:p>
              <a:p>
                <a:endParaRPr lang="en-US" altLang="zh-CN" sz="2000" dirty="0"/>
              </a:p>
              <a:p>
                <a:r>
                  <a:rPr lang="zh-CN" altLang="en-US" sz="2000" dirty="0"/>
                  <a:t>分类：</a:t>
                </a:r>
                <a14:m>
                  <m:oMath xmlns:m="http://schemas.openxmlformats.org/officeDocument/2006/math">
                    <m:r>
                      <a:rPr lang="en-US" altLang="zh-CN" sz="2000" i="1">
                        <a:latin typeface="Cambria Math" panose="02040503050406030204" pitchFamily="18" charset="0"/>
                      </a:rPr>
                      <m:t>𝑌</m:t>
                    </m:r>
                    <m:r>
                      <a:rPr lang="en-US" altLang="zh-CN" sz="2000" i="1">
                        <a:latin typeface="Cambria Math" panose="02040503050406030204" pitchFamily="18" charset="0"/>
                      </a:rPr>
                      <m:t> </m:t>
                    </m:r>
                  </m:oMath>
                </a14:m>
                <a:r>
                  <a:rPr lang="zh-CN" altLang="en-US" sz="2000" dirty="0"/>
                  <a:t>的取值是若干整数</a:t>
                </a:r>
                <a:endParaRPr lang="en-US" altLang="zh-CN" sz="2000" dirty="0"/>
              </a:p>
              <a:p>
                <a:endParaRPr lang="en-US" altLang="zh-CN" sz="2000" dirty="0"/>
              </a:p>
              <a:p>
                <a:endParaRPr lang="en-US" altLang="zh-CN" sz="2000" dirty="0"/>
              </a:p>
              <a:p>
                <a:endParaRPr lang="en-US" altLang="zh-CN" sz="2000" dirty="0"/>
              </a:p>
              <a:p>
                <a:endParaRPr lang="en-US" altLang="zh-CN" sz="1000" dirty="0"/>
              </a:p>
              <a:p>
                <a:r>
                  <a:rPr lang="zh-CN" altLang="en-US" sz="2000" dirty="0"/>
                  <a:t>预测：</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𝑦</m:t>
                        </m:r>
                      </m:e>
                      <m:sub>
                        <m:r>
                          <a:rPr lang="en-US" altLang="zh-CN" sz="2000" b="0" i="1" dirty="0" smtClean="0">
                            <a:latin typeface="Cambria Math" panose="02040503050406030204" pitchFamily="18" charset="0"/>
                          </a:rPr>
                          <m:t>𝑡</m:t>
                        </m:r>
                      </m:sub>
                    </m:sSub>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b="0" i="1" dirty="0" smtClean="0">
                            <a:latin typeface="Cambria Math" panose="02040503050406030204" pitchFamily="18" charset="0"/>
                          </a:rPr>
                          <m:t>+1</m:t>
                        </m:r>
                      </m:sub>
                    </m:sSub>
                  </m:oMath>
                </a14:m>
                <a:endParaRPr lang="zh-CN" altLang="en-US" sz="2000" dirty="0"/>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xfrm>
                <a:off x="125506" y="653176"/>
                <a:ext cx="4273176" cy="5761319"/>
              </a:xfrm>
              <a:blipFill rotWithShape="0">
                <a:blip r:embed="rId2"/>
                <a:stretch>
                  <a:fillRect l="-1284" t="-741"/>
                </a:stretch>
              </a:blipFill>
            </p:spPr>
            <p:txBody>
              <a:bodyPr/>
              <a:lstStyle/>
              <a:p>
                <a:r>
                  <a:rPr lang="zh-CN" altLang="en-US">
                    <a:noFill/>
                  </a:rPr>
                  <a:t> </a:t>
                </a:r>
              </a:p>
            </p:txBody>
          </p:sp>
        </mc:Fallback>
      </mc:AlternateContent>
      <p:sp>
        <p:nvSpPr>
          <p:cNvPr id="4" name="文本占位符 3"/>
          <p:cNvSpPr>
            <a:spLocks noGrp="1"/>
          </p:cNvSpPr>
          <p:nvPr>
            <p:ph type="body" sz="quarter" idx="12"/>
          </p:nvPr>
        </p:nvSpPr>
        <p:spPr/>
        <p:txBody>
          <a:bodyPr>
            <a:normAutofit fontScale="92500" lnSpcReduction="10000"/>
          </a:bodyPr>
          <a:lstStyle/>
          <a:p>
            <a:r>
              <a:rPr lang="zh-CN" altLang="en-US" dirty="0"/>
              <a:t>常见最优化任务</a:t>
            </a:r>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3"/>
              </p:nvPr>
            </p:nvSpPr>
            <p:spPr>
              <a:xfrm>
                <a:off x="4721412" y="653177"/>
                <a:ext cx="4273176" cy="5761318"/>
              </a:xfrm>
            </p:spPr>
            <p:txBody>
              <a:bodyPr>
                <a:normAutofit/>
              </a:bodyPr>
              <a:lstStyle/>
              <a:p>
                <a:r>
                  <a:rPr lang="zh-CN" altLang="en-US" sz="2000" dirty="0"/>
                  <a:t>连续优化：</a:t>
                </a:r>
                <a14:m>
                  <m:oMath xmlns:m="http://schemas.openxmlformats.org/officeDocument/2006/math">
                    <m:r>
                      <a:rPr lang="zh-CN" altLang="en-US" sz="2000" i="1" dirty="0">
                        <a:latin typeface="Cambria Math" panose="02040503050406030204" pitchFamily="18" charset="0"/>
                      </a:rPr>
                      <m:t>𝑥</m:t>
                    </m:r>
                    <m:r>
                      <a:rPr lang="en-US" altLang="zh-CN" sz="2000" b="0" i="1" dirty="0" smtClean="0">
                        <a:latin typeface="Cambria Math" panose="02040503050406030204" pitchFamily="18" charset="0"/>
                      </a:rPr>
                      <m:t> </m:t>
                    </m:r>
                  </m:oMath>
                </a14:m>
                <a:r>
                  <a:rPr lang="zh-CN" altLang="en-US" sz="2000" dirty="0"/>
                  <a:t>是实数</a:t>
                </a:r>
                <a:endParaRPr lang="en-US" altLang="zh-CN" sz="2000" dirty="0"/>
              </a:p>
              <a:p>
                <a:endParaRPr lang="en-US" altLang="zh-CN" sz="2000" dirty="0"/>
              </a:p>
              <a:p>
                <a:endParaRPr lang="en-US" altLang="zh-CN" sz="2000" dirty="0"/>
              </a:p>
              <a:p>
                <a:endParaRPr lang="en-US" altLang="zh-CN" sz="2000" dirty="0"/>
              </a:p>
              <a:p>
                <a:endParaRPr lang="en-US" altLang="zh-CN" sz="1000" dirty="0"/>
              </a:p>
              <a:p>
                <a:r>
                  <a:rPr lang="zh-CN" altLang="en-US" sz="2000" dirty="0"/>
                  <a:t>离散优化：</a:t>
                </a:r>
                <a14:m>
                  <m:oMath xmlns:m="http://schemas.openxmlformats.org/officeDocument/2006/math">
                    <m:r>
                      <a:rPr lang="zh-CN" altLang="en-US" sz="2000" i="1" dirty="0">
                        <a:latin typeface="Cambria Math" panose="02040503050406030204" pitchFamily="18" charset="0"/>
                      </a:rPr>
                      <m:t>𝑥</m:t>
                    </m:r>
                    <m:r>
                      <a:rPr lang="en-US" altLang="zh-CN" sz="2000" b="0" i="1" dirty="0" smtClean="0">
                        <a:latin typeface="Cambria Math" panose="02040503050406030204" pitchFamily="18" charset="0"/>
                      </a:rPr>
                      <m:t> </m:t>
                    </m:r>
                  </m:oMath>
                </a14:m>
                <a:r>
                  <a:rPr lang="zh-CN" altLang="en-US" sz="2000" dirty="0"/>
                  <a:t>的取值是若干整数</a:t>
                </a:r>
                <a:endParaRPr lang="en-US" altLang="zh-CN" sz="2000" dirty="0"/>
              </a:p>
              <a:p>
                <a:endParaRPr lang="en-US" altLang="zh-CN" sz="2000" dirty="0"/>
              </a:p>
              <a:p>
                <a:endParaRPr lang="en-US" altLang="zh-CN" sz="2000" dirty="0"/>
              </a:p>
              <a:p>
                <a:endParaRPr lang="en-US" altLang="zh-CN" sz="2000" dirty="0"/>
              </a:p>
              <a:p>
                <a:endParaRPr lang="en-US" altLang="zh-CN" sz="1000" dirty="0"/>
              </a:p>
              <a:p>
                <a:r>
                  <a:rPr lang="zh-CN" altLang="en-US" sz="2000" dirty="0"/>
                  <a:t>序列优化：</a:t>
                </a:r>
                <a14:m>
                  <m:oMath xmlns:m="http://schemas.openxmlformats.org/officeDocument/2006/math">
                    <m:r>
                      <a:rPr lang="zh-CN" altLang="en-US" sz="2000" i="1" dirty="0">
                        <a:latin typeface="Cambria Math" panose="02040503050406030204" pitchFamily="18" charset="0"/>
                      </a:rPr>
                      <m:t>𝑥</m:t>
                    </m:r>
                    <m:r>
                      <a:rPr lang="en-US" altLang="zh-CN" sz="2000" b="0" i="1" dirty="0" smtClean="0">
                        <a:latin typeface="Cambria Math" panose="02040503050406030204" pitchFamily="18" charset="0"/>
                      </a:rPr>
                      <m:t> </m:t>
                    </m:r>
                  </m:oMath>
                </a14:m>
                <a:r>
                  <a:rPr lang="zh-CN" altLang="en-US" sz="2000" dirty="0"/>
                  <a:t>是一个排列</a:t>
                </a:r>
                <a:endParaRPr lang="en-US" altLang="zh-CN" sz="2000" dirty="0"/>
              </a:p>
            </p:txBody>
          </p:sp>
        </mc:Choice>
        <mc:Fallback xmlns="">
          <p:sp>
            <p:nvSpPr>
              <p:cNvPr id="5" name="文本占位符 4"/>
              <p:cNvSpPr>
                <a:spLocks noGrp="1" noRot="1" noChangeAspect="1" noMove="1" noResize="1" noEditPoints="1" noAdjustHandles="1" noChangeArrowheads="1" noChangeShapeType="1" noTextEdit="1"/>
              </p:cNvSpPr>
              <p:nvPr>
                <p:ph type="body" sz="quarter" idx="13"/>
              </p:nvPr>
            </p:nvSpPr>
            <p:spPr>
              <a:xfrm>
                <a:off x="4721412" y="653177"/>
                <a:ext cx="4273176" cy="5761318"/>
              </a:xfrm>
              <a:blipFill rotWithShape="0">
                <a:blip r:embed="rId3"/>
                <a:stretch>
                  <a:fillRect l="-1286" t="-741"/>
                </a:stretch>
              </a:blipFill>
            </p:spPr>
            <p:txBody>
              <a:bodyPr/>
              <a:lstStyle/>
              <a:p>
                <a:r>
                  <a:rPr lang="zh-CN" altLang="en-US">
                    <a:noFill/>
                  </a:rPr>
                  <a:t> </a:t>
                </a:r>
              </a:p>
            </p:txBody>
          </p:sp>
        </mc:Fallback>
      </mc:AlternateContent>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638" y="3066074"/>
            <a:ext cx="2202056" cy="1651542"/>
          </a:xfrm>
          <a:prstGeom prst="rect">
            <a:avLst/>
          </a:prstGeom>
          <a:ln>
            <a:noFill/>
          </a:ln>
          <a:effec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0494" y="1033425"/>
            <a:ext cx="2203200" cy="165240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0494" y="5097865"/>
            <a:ext cx="2203200" cy="1652400"/>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6400" y="1033425"/>
            <a:ext cx="2203200" cy="1652400"/>
          </a:xfrm>
          <a:prstGeom prst="rect">
            <a:avLst/>
          </a:prstGeom>
          <a:effectLst/>
        </p:spPr>
      </p:pic>
      <p:pic>
        <p:nvPicPr>
          <p:cNvPr id="2050" name="Picture 2" descr="https://gss3.bdstatic.com/7Po3dSag_xI4khGkpoWK1HF6hhy/baike/w%3D268%3Bg%3D0/sign=838b1d94262eb938ec6d7df4ed59e208/3812b31bb051f81951741d3fd3b44aed2e73e77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1800" y="5106343"/>
            <a:ext cx="1652400" cy="1652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72365488853&amp;di=cdcca8b8472a8a9d64c72cc8ef16ca08&amp;imgtype=jpg&amp;src=http%3A%2F%2Fdl2.iteye.com%2Fupload%2Fattachment%2F0093%2F5583%2F5bbccb7f-15ef-3627-9993-4dba8506363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04239" y="3066073"/>
            <a:ext cx="1907521" cy="16524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77196" y="1690347"/>
            <a:ext cx="855202" cy="338554"/>
          </a:xfrm>
          <a:prstGeom prst="rect">
            <a:avLst/>
          </a:prstGeom>
          <a:solidFill>
            <a:srgbClr val="2F5597"/>
          </a:solidFill>
        </p:spPr>
        <p:txBody>
          <a:bodyPr wrap="square" lIns="0" rIns="0">
            <a:spAutoFit/>
          </a:bodyPr>
          <a:lstStyle/>
          <a:p>
            <a:pPr algn="ctr"/>
            <a:r>
              <a:rPr lang="zh-CN" altLang="en-US" sz="1600" dirty="0">
                <a:solidFill>
                  <a:schemeClr val="bg1"/>
                </a:solidFill>
                <a:latin typeface="幼圆" panose="02010509060101010101" pitchFamily="49" charset="-122"/>
                <a:ea typeface="幼圆" panose="02010509060101010101" pitchFamily="49" charset="-122"/>
              </a:rPr>
              <a:t>函数拟合</a:t>
            </a:r>
            <a:endParaRPr lang="zh-CN" altLang="en-US" sz="1600" dirty="0">
              <a:solidFill>
                <a:schemeClr val="bg1"/>
              </a:solidFill>
            </a:endParaRPr>
          </a:p>
        </p:txBody>
      </p:sp>
      <p:sp>
        <p:nvSpPr>
          <p:cNvPr id="21" name="矩形 20"/>
          <p:cNvSpPr/>
          <p:nvPr/>
        </p:nvSpPr>
        <p:spPr>
          <a:xfrm>
            <a:off x="177196" y="3728691"/>
            <a:ext cx="855202" cy="338554"/>
          </a:xfrm>
          <a:prstGeom prst="rect">
            <a:avLst/>
          </a:prstGeom>
          <a:solidFill>
            <a:srgbClr val="2F5597"/>
          </a:solidFill>
        </p:spPr>
        <p:txBody>
          <a:bodyPr wrap="square" lIns="0" rIns="0">
            <a:spAutoFit/>
          </a:bodyPr>
          <a:lstStyle/>
          <a:p>
            <a:pPr algn="ctr"/>
            <a:r>
              <a:rPr lang="zh-CN" altLang="en-US" sz="1600" dirty="0">
                <a:solidFill>
                  <a:schemeClr val="bg1"/>
                </a:solidFill>
                <a:latin typeface="幼圆" panose="02010509060101010101" pitchFamily="49" charset="-122"/>
                <a:ea typeface="幼圆" panose="02010509060101010101" pitchFamily="49" charset="-122"/>
              </a:rPr>
              <a:t>数据分类</a:t>
            </a:r>
          </a:p>
        </p:txBody>
      </p:sp>
      <p:sp>
        <p:nvSpPr>
          <p:cNvPr id="22" name="矩形 21"/>
          <p:cNvSpPr/>
          <p:nvPr/>
        </p:nvSpPr>
        <p:spPr>
          <a:xfrm>
            <a:off x="177196" y="5751602"/>
            <a:ext cx="855202" cy="338554"/>
          </a:xfrm>
          <a:prstGeom prst="rect">
            <a:avLst/>
          </a:prstGeom>
          <a:solidFill>
            <a:srgbClr val="2F5597"/>
          </a:solidFill>
        </p:spPr>
        <p:txBody>
          <a:bodyPr wrap="square" lIns="0" rIns="0">
            <a:spAutoFit/>
          </a:bodyPr>
          <a:lstStyle/>
          <a:p>
            <a:pPr algn="ctr"/>
            <a:r>
              <a:rPr lang="zh-CN" altLang="en-US" sz="1600" dirty="0">
                <a:solidFill>
                  <a:schemeClr val="bg1"/>
                </a:solidFill>
                <a:latin typeface="幼圆" panose="02010509060101010101" pitchFamily="49" charset="-122"/>
                <a:ea typeface="幼圆" panose="02010509060101010101" pitchFamily="49" charset="-122"/>
              </a:rPr>
              <a:t>股价预测</a:t>
            </a:r>
          </a:p>
        </p:txBody>
      </p:sp>
      <p:sp>
        <p:nvSpPr>
          <p:cNvPr id="23" name="矩形 22"/>
          <p:cNvSpPr/>
          <p:nvPr/>
        </p:nvSpPr>
        <p:spPr>
          <a:xfrm>
            <a:off x="4811305" y="1568276"/>
            <a:ext cx="855202" cy="584775"/>
          </a:xfrm>
          <a:prstGeom prst="rect">
            <a:avLst/>
          </a:prstGeom>
          <a:solidFill>
            <a:srgbClr val="2F5597"/>
          </a:solidFill>
        </p:spPr>
        <p:txBody>
          <a:bodyPr wrap="square" lIns="0" rIns="0">
            <a:spAutoFit/>
          </a:bodyPr>
          <a:lstStyle/>
          <a:p>
            <a:pPr algn="ctr"/>
            <a:r>
              <a:rPr lang="zh-CN" altLang="en-US" sz="1600" dirty="0">
                <a:solidFill>
                  <a:schemeClr val="bg1"/>
                </a:solidFill>
                <a:latin typeface="幼圆" panose="02010509060101010101" pitchFamily="49" charset="-122"/>
                <a:ea typeface="幼圆" panose="02010509060101010101" pitchFamily="49" charset="-122"/>
              </a:rPr>
              <a:t>求函数</a:t>
            </a:r>
            <a:endParaRPr lang="en-US" altLang="zh-CN" sz="1600" dirty="0">
              <a:solidFill>
                <a:schemeClr val="bg1"/>
              </a:solidFill>
              <a:latin typeface="幼圆" panose="02010509060101010101" pitchFamily="49" charset="-122"/>
              <a:ea typeface="幼圆" panose="02010509060101010101" pitchFamily="49" charset="-122"/>
            </a:endParaRPr>
          </a:p>
          <a:p>
            <a:pPr algn="ctr"/>
            <a:r>
              <a:rPr lang="zh-CN" altLang="en-US" sz="1600" dirty="0">
                <a:solidFill>
                  <a:schemeClr val="bg1"/>
                </a:solidFill>
                <a:latin typeface="幼圆" panose="02010509060101010101" pitchFamily="49" charset="-122"/>
                <a:ea typeface="幼圆" panose="02010509060101010101" pitchFamily="49" charset="-122"/>
              </a:rPr>
              <a:t>最小值</a:t>
            </a:r>
          </a:p>
        </p:txBody>
      </p:sp>
      <p:sp>
        <p:nvSpPr>
          <p:cNvPr id="24" name="矩形 23"/>
          <p:cNvSpPr/>
          <p:nvPr/>
        </p:nvSpPr>
        <p:spPr>
          <a:xfrm>
            <a:off x="4811305" y="3717295"/>
            <a:ext cx="855202" cy="338554"/>
          </a:xfrm>
          <a:prstGeom prst="rect">
            <a:avLst/>
          </a:prstGeom>
          <a:solidFill>
            <a:srgbClr val="2F5597"/>
          </a:solidFill>
        </p:spPr>
        <p:txBody>
          <a:bodyPr wrap="square" lIns="0" rIns="0">
            <a:spAutoFit/>
          </a:bodyPr>
          <a:lstStyle/>
          <a:p>
            <a:pPr algn="ctr"/>
            <a:r>
              <a:rPr lang="zh-CN" altLang="en-US" sz="1600" dirty="0">
                <a:solidFill>
                  <a:schemeClr val="bg1"/>
                </a:solidFill>
                <a:latin typeface="幼圆" panose="02010509060101010101" pitchFamily="49" charset="-122"/>
                <a:ea typeface="幼圆" panose="02010509060101010101" pitchFamily="49" charset="-122"/>
              </a:rPr>
              <a:t>背包问题</a:t>
            </a:r>
          </a:p>
        </p:txBody>
      </p:sp>
      <p:sp>
        <p:nvSpPr>
          <p:cNvPr id="25" name="矩形 24"/>
          <p:cNvSpPr/>
          <p:nvPr/>
        </p:nvSpPr>
        <p:spPr>
          <a:xfrm>
            <a:off x="4811305" y="5628491"/>
            <a:ext cx="855202" cy="584775"/>
          </a:xfrm>
          <a:prstGeom prst="rect">
            <a:avLst/>
          </a:prstGeom>
          <a:solidFill>
            <a:srgbClr val="2F5597"/>
          </a:solidFill>
        </p:spPr>
        <p:txBody>
          <a:bodyPr wrap="square" lIns="0" rIns="0">
            <a:spAutoFit/>
          </a:bodyPr>
          <a:lstStyle/>
          <a:p>
            <a:pPr algn="ctr"/>
            <a:r>
              <a:rPr lang="zh-CN" altLang="en-US" sz="1600" dirty="0">
                <a:solidFill>
                  <a:schemeClr val="bg1"/>
                </a:solidFill>
                <a:latin typeface="幼圆" panose="02010509060101010101" pitchFamily="49" charset="-122"/>
                <a:ea typeface="幼圆" panose="02010509060101010101" pitchFamily="49" charset="-122"/>
              </a:rPr>
              <a:t>旅行商</a:t>
            </a:r>
            <a:endParaRPr lang="en-US" altLang="zh-CN" sz="1600" dirty="0">
              <a:solidFill>
                <a:schemeClr val="bg1"/>
              </a:solidFill>
              <a:latin typeface="幼圆" panose="02010509060101010101" pitchFamily="49" charset="-122"/>
              <a:ea typeface="幼圆" panose="02010509060101010101" pitchFamily="49" charset="-122"/>
            </a:endParaRPr>
          </a:p>
          <a:p>
            <a:pPr algn="ctr"/>
            <a:r>
              <a:rPr lang="zh-CN" altLang="en-US" sz="1600" dirty="0">
                <a:solidFill>
                  <a:schemeClr val="bg1"/>
                </a:solidFill>
                <a:latin typeface="幼圆" panose="02010509060101010101" pitchFamily="49" charset="-122"/>
                <a:ea typeface="幼圆" panose="02010509060101010101" pitchFamily="49" charset="-122"/>
              </a:rPr>
              <a:t>问题</a:t>
            </a:r>
          </a:p>
        </p:txBody>
      </p:sp>
    </p:spTree>
    <p:extLst>
      <p:ext uri="{BB962C8B-B14F-4D97-AF65-F5344CB8AC3E}">
        <p14:creationId xmlns:p14="http://schemas.microsoft.com/office/powerpoint/2010/main" val="69663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回归问题的经典算法</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1"/>
              </p:nvPr>
            </p:nvSpPr>
            <p:spPr/>
            <p:txBody>
              <a:bodyPr/>
              <a:lstStyle/>
              <a:p>
                <a:r>
                  <a:rPr lang="zh-CN" altLang="en-US" dirty="0"/>
                  <a:t>给定数据集</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𝑋</m:t>
                    </m:r>
                    <m:r>
                      <a:rPr lang="en-US" altLang="zh-CN" b="0" i="1" dirty="0" smtClean="0">
                        <a:latin typeface="Cambria Math" panose="02040503050406030204" pitchFamily="18" charset="0"/>
                      </a:rPr>
                      <m:t> </m:t>
                    </m:r>
                  </m:oMath>
                </a14:m>
                <a:r>
                  <a:rPr lang="zh-CN" altLang="en-US" dirty="0"/>
                  <a:t>和标签</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𝑌</m:t>
                    </m:r>
                  </m:oMath>
                </a14:m>
                <a:r>
                  <a:rPr lang="zh-CN" altLang="en-US" dirty="0"/>
                  <a:t>，拟合一条直线</a:t>
                </a:r>
                <a:endParaRPr lang="en-US" altLang="zh-CN" dirty="0"/>
              </a:p>
              <a:p>
                <a:r>
                  <a:rPr lang="zh-CN" altLang="en-US" dirty="0"/>
                  <a:t>利用最小二乘法拟合</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1"/>
              </p:nvPr>
            </p:nvSpPr>
            <p:spPr>
              <a:blipFill rotWithShape="0">
                <a:blip r:embed="rId2"/>
                <a:stretch>
                  <a:fillRect l="-1997" t="-1164" r="-2140"/>
                </a:stretch>
              </a:blipFill>
            </p:spPr>
            <p:txBody>
              <a:bodyPr/>
              <a:lstStyle/>
              <a:p>
                <a:r>
                  <a:rPr lang="zh-CN" altLang="en-US">
                    <a:noFill/>
                  </a:rPr>
                  <a:t> </a:t>
                </a:r>
              </a:p>
            </p:txBody>
          </p:sp>
        </mc:Fallback>
      </mc:AlternateContent>
      <p:sp>
        <p:nvSpPr>
          <p:cNvPr id="4" name="文本占位符 3"/>
          <p:cNvSpPr>
            <a:spLocks noGrp="1"/>
          </p:cNvSpPr>
          <p:nvPr>
            <p:ph type="body" sz="quarter" idx="12"/>
          </p:nvPr>
        </p:nvSpPr>
        <p:spPr/>
        <p:txBody>
          <a:bodyPr>
            <a:normAutofit fontScale="92500" lnSpcReduction="10000"/>
          </a:bodyPr>
          <a:lstStyle/>
          <a:p>
            <a:r>
              <a:rPr lang="zh-CN" altLang="en-US" dirty="0"/>
              <a:t>函数优化的经典算法</a:t>
            </a:r>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3"/>
              </p:nvPr>
            </p:nvSpPr>
            <p:spPr/>
            <p:txBody>
              <a:bodyPr/>
              <a:lstStyle/>
              <a:p>
                <a:r>
                  <a:rPr lang="zh-CN" altLang="en-US" dirty="0"/>
                  <a:t>给定连续函数</a:t>
                </a:r>
                <a14:m>
                  <m:oMath xmlns:m="http://schemas.openxmlformats.org/officeDocument/2006/math">
                    <m:r>
                      <a:rPr lang="en-US" altLang="zh-CN" dirty="0">
                        <a:latin typeface="Cambria Math" panose="02040503050406030204" pitchFamily="18" charset="0"/>
                      </a:rPr>
                      <m:t> </m:t>
                    </m:r>
                    <m:r>
                      <a:rPr lang="zh-CN" altLang="en-US" i="1" dirty="0">
                        <a:latin typeface="Cambria Math" panose="02040503050406030204" pitchFamily="18" charset="0"/>
                      </a:rPr>
                      <m:t>𝑓</m:t>
                    </m:r>
                    <m:r>
                      <a:rPr lang="en-US" altLang="zh-CN" i="1" dirty="0">
                        <a:latin typeface="Cambria Math" panose="02040503050406030204" pitchFamily="18" charset="0"/>
                      </a:rPr>
                      <m:t>(</m:t>
                    </m:r>
                    <m:r>
                      <a:rPr lang="zh-CN" altLang="en-US" b="1" dirty="0">
                        <a:latin typeface="Cambria Math" panose="02040503050406030204" pitchFamily="18" charset="0"/>
                      </a:rPr>
                      <m:t>𝐱</m:t>
                    </m:r>
                    <m:r>
                      <a:rPr lang="en-US" altLang="zh-CN" i="1" dirty="0">
                        <a:latin typeface="Cambria Math" panose="02040503050406030204" pitchFamily="18" charset="0"/>
                      </a:rPr>
                      <m:t>)</m:t>
                    </m:r>
                  </m:oMath>
                </a14:m>
                <a:r>
                  <a:rPr lang="zh-CN" altLang="en-US" dirty="0"/>
                  <a:t>，求其最小值</a:t>
                </a:r>
                <a:endParaRPr lang="en-US" altLang="zh-CN" dirty="0"/>
              </a:p>
              <a:p>
                <a:r>
                  <a:rPr lang="zh-CN" altLang="en-US" dirty="0"/>
                  <a:t>利用梯度下降法求解</a:t>
                </a:r>
              </a:p>
            </p:txBody>
          </p:sp>
        </mc:Choice>
        <mc:Fallback xmlns="">
          <p:sp>
            <p:nvSpPr>
              <p:cNvPr id="5" name="文本占位符 4"/>
              <p:cNvSpPr>
                <a:spLocks noGrp="1" noRot="1" noChangeAspect="1" noMove="1" noResize="1" noEditPoints="1" noAdjustHandles="1" noChangeArrowheads="1" noChangeShapeType="1" noTextEdit="1"/>
              </p:cNvSpPr>
              <p:nvPr>
                <p:ph type="body" sz="quarter" idx="13"/>
              </p:nvPr>
            </p:nvSpPr>
            <p:spPr>
              <a:blipFill rotWithShape="0">
                <a:blip r:embed="rId3"/>
                <a:stretch>
                  <a:fillRect l="-2000" t="-1164" r="-2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5506" y="2776741"/>
                <a:ext cx="4259739" cy="2611612"/>
              </a:xfrm>
              <a:prstGeom prst="rect">
                <a:avLst/>
              </a:prstGeom>
              <a:noFill/>
            </p:spPr>
            <p:txBody>
              <a:bodyPr wrap="square" lIns="0" tIns="0" rIns="0" bIns="0" rtlCol="0">
                <a:spAutoFit/>
              </a:bodyPr>
              <a:lstStyle/>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令直线函数为</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sSub>
                      <m:sSubPr>
                        <m:ctrlPr>
                          <a:rPr lang="en-US" altLang="zh-CN" i="1" smtClean="0">
                            <a:solidFill>
                              <a:srgbClr val="FF0000"/>
                            </a:solidFill>
                            <a:latin typeface="Cambria Math" panose="02040503050406030204" pitchFamily="18" charset="0"/>
                            <a:ea typeface="幼圆" panose="02010509060101010101" pitchFamily="49" charset="-122"/>
                          </a:rPr>
                        </m:ctrlPr>
                      </m:sSubPr>
                      <m:e>
                        <m:r>
                          <a:rPr lang="en-US" altLang="zh-CN" b="0" i="1" smtClean="0">
                            <a:solidFill>
                              <a:srgbClr val="FF0000"/>
                            </a:solidFill>
                            <a:latin typeface="Cambria Math" panose="02040503050406030204" pitchFamily="18" charset="0"/>
                            <a:ea typeface="幼圆" panose="02010509060101010101" pitchFamily="49" charset="-122"/>
                          </a:rPr>
                          <m:t>𝑥</m:t>
                        </m:r>
                      </m:e>
                      <m:sub>
                        <m:r>
                          <a:rPr lang="en-US" altLang="zh-CN" b="0" i="1" smtClean="0">
                            <a:solidFill>
                              <a:srgbClr val="FF0000"/>
                            </a:solidFill>
                            <a:latin typeface="Cambria Math" panose="02040503050406030204" pitchFamily="18" charset="0"/>
                            <a:ea typeface="幼圆" panose="02010509060101010101" pitchFamily="49" charset="-122"/>
                          </a:rPr>
                          <m:t>𝑖</m:t>
                        </m:r>
                        <m:r>
                          <a:rPr lang="en-US" altLang="zh-CN" b="0" i="1" smtClean="0">
                            <a:solidFill>
                              <a:srgbClr val="FF0000"/>
                            </a:solidFill>
                            <a:latin typeface="Cambria Math" panose="02040503050406030204" pitchFamily="18" charset="0"/>
                            <a:ea typeface="幼圆" panose="02010509060101010101" pitchFamily="49" charset="-122"/>
                          </a:rPr>
                          <m:t>1</m:t>
                        </m:r>
                      </m:sub>
                    </m:sSub>
                    <m:sSub>
                      <m:sSubPr>
                        <m:ctrlPr>
                          <a:rPr lang="en-US" altLang="zh-CN" i="1" smtClean="0">
                            <a:solidFill>
                              <a:srgbClr val="FF0000"/>
                            </a:solidFill>
                            <a:latin typeface="Cambria Math" panose="02040503050406030204" pitchFamily="18" charset="0"/>
                            <a:ea typeface="幼圆" panose="02010509060101010101" pitchFamily="49" charset="-122"/>
                          </a:rPr>
                        </m:ctrlPr>
                      </m:sSubPr>
                      <m:e>
                        <m:r>
                          <a:rPr lang="en-US" altLang="zh-CN" b="0" i="1" smtClean="0">
                            <a:solidFill>
                              <a:srgbClr val="FF0000"/>
                            </a:solidFill>
                            <a:latin typeface="Cambria Math" panose="02040503050406030204" pitchFamily="18" charset="0"/>
                            <a:ea typeface="幼圆" panose="02010509060101010101" pitchFamily="49" charset="-122"/>
                          </a:rPr>
                          <m:t>𝑎</m:t>
                        </m:r>
                      </m:e>
                      <m:sub>
                        <m:r>
                          <a:rPr lang="en-US" altLang="zh-CN" b="0" i="1" smtClean="0">
                            <a:solidFill>
                              <a:srgbClr val="FF0000"/>
                            </a:solidFill>
                            <a:latin typeface="Cambria Math" panose="02040503050406030204" pitchFamily="18" charset="0"/>
                            <a:ea typeface="幼圆" panose="02010509060101010101" pitchFamily="49" charset="-122"/>
                          </a:rPr>
                          <m:t>1</m:t>
                        </m:r>
                      </m:sub>
                    </m:sSub>
                    <m:r>
                      <a:rPr lang="en-US" altLang="zh-CN" b="0" i="1" smtClean="0">
                        <a:solidFill>
                          <a:srgbClr val="FF0000"/>
                        </a:solidFill>
                        <a:latin typeface="Cambria Math" panose="02040503050406030204" pitchFamily="18" charset="0"/>
                        <a:ea typeface="幼圆" panose="02010509060101010101" pitchFamily="49" charset="-122"/>
                      </a:rPr>
                      <m:t>+…+</m:t>
                    </m:r>
                    <m:sSub>
                      <m:sSubPr>
                        <m:ctrlPr>
                          <a:rPr lang="en-US" altLang="zh-CN" i="1">
                            <a:solidFill>
                              <a:srgbClr val="FF0000"/>
                            </a:solidFill>
                            <a:latin typeface="Cambria Math" panose="02040503050406030204" pitchFamily="18" charset="0"/>
                            <a:ea typeface="幼圆" panose="02010509060101010101" pitchFamily="49" charset="-122"/>
                          </a:rPr>
                        </m:ctrlPr>
                      </m:sSubPr>
                      <m:e>
                        <m:r>
                          <a:rPr lang="en-US" altLang="zh-CN" i="1">
                            <a:solidFill>
                              <a:srgbClr val="FF0000"/>
                            </a:solidFill>
                            <a:latin typeface="Cambria Math" panose="02040503050406030204" pitchFamily="18" charset="0"/>
                            <a:ea typeface="幼圆" panose="02010509060101010101" pitchFamily="49" charset="-122"/>
                          </a:rPr>
                          <m:t>𝑥</m:t>
                        </m:r>
                      </m:e>
                      <m:sub>
                        <m:r>
                          <a:rPr lang="en-US" altLang="zh-CN" i="1">
                            <a:solidFill>
                              <a:srgbClr val="FF0000"/>
                            </a:solidFill>
                            <a:latin typeface="Cambria Math" panose="02040503050406030204" pitchFamily="18" charset="0"/>
                            <a:ea typeface="幼圆" panose="02010509060101010101" pitchFamily="49" charset="-122"/>
                          </a:rPr>
                          <m:t>𝑖</m:t>
                        </m:r>
                        <m:r>
                          <a:rPr lang="en-US" altLang="zh-CN" b="0" i="1" smtClean="0">
                            <a:solidFill>
                              <a:srgbClr val="FF0000"/>
                            </a:solidFill>
                            <a:latin typeface="Cambria Math" panose="02040503050406030204" pitchFamily="18" charset="0"/>
                            <a:ea typeface="幼圆" panose="02010509060101010101" pitchFamily="49" charset="-122"/>
                          </a:rPr>
                          <m:t>𝐷</m:t>
                        </m:r>
                      </m:sub>
                    </m:sSub>
                    <m:sSub>
                      <m:sSubPr>
                        <m:ctrlPr>
                          <a:rPr lang="en-US" altLang="zh-CN" i="1">
                            <a:solidFill>
                              <a:srgbClr val="FF0000"/>
                            </a:solidFill>
                            <a:latin typeface="Cambria Math" panose="02040503050406030204" pitchFamily="18" charset="0"/>
                            <a:ea typeface="幼圆" panose="02010509060101010101" pitchFamily="49" charset="-122"/>
                          </a:rPr>
                        </m:ctrlPr>
                      </m:sSubPr>
                      <m:e>
                        <m:r>
                          <a:rPr lang="en-US" altLang="zh-CN" i="1">
                            <a:solidFill>
                              <a:srgbClr val="FF0000"/>
                            </a:solidFill>
                            <a:latin typeface="Cambria Math" panose="02040503050406030204" pitchFamily="18" charset="0"/>
                            <a:ea typeface="幼圆" panose="02010509060101010101" pitchFamily="49" charset="-122"/>
                          </a:rPr>
                          <m:t>𝑎</m:t>
                        </m:r>
                      </m:e>
                      <m:sub>
                        <m:r>
                          <a:rPr lang="en-US" altLang="zh-CN" b="0" i="1" smtClean="0">
                            <a:solidFill>
                              <a:srgbClr val="FF0000"/>
                            </a:solidFill>
                            <a:latin typeface="Cambria Math" panose="02040503050406030204" pitchFamily="18" charset="0"/>
                            <a:ea typeface="幼圆" panose="02010509060101010101" pitchFamily="49" charset="-122"/>
                          </a:rPr>
                          <m:t>𝐷</m:t>
                        </m:r>
                      </m:sub>
                    </m:sSub>
                    <m:r>
                      <a:rPr lang="en-US" altLang="zh-CN" b="0" i="1" smtClean="0">
                        <a:solidFill>
                          <a:srgbClr val="FF0000"/>
                        </a:solidFill>
                        <a:latin typeface="Cambria Math" panose="02040503050406030204" pitchFamily="18" charset="0"/>
                        <a:ea typeface="幼圆" panose="02010509060101010101" pitchFamily="49" charset="-122"/>
                      </a:rPr>
                      <m:t>=</m:t>
                    </m:r>
                    <m:sSub>
                      <m:sSubPr>
                        <m:ctrlPr>
                          <a:rPr lang="en-US" altLang="zh-CN" b="0" i="1" smtClean="0">
                            <a:solidFill>
                              <a:srgbClr val="FF0000"/>
                            </a:solidFill>
                            <a:latin typeface="Cambria Math" panose="02040503050406030204" pitchFamily="18" charset="0"/>
                            <a:ea typeface="幼圆" panose="02010509060101010101" pitchFamily="49" charset="-122"/>
                          </a:rPr>
                        </m:ctrlPr>
                      </m:sSubPr>
                      <m:e>
                        <m:r>
                          <a:rPr lang="en-US" altLang="zh-CN" b="0" i="1" smtClean="0">
                            <a:solidFill>
                              <a:srgbClr val="FF0000"/>
                            </a:solidFill>
                            <a:latin typeface="Cambria Math" panose="02040503050406030204" pitchFamily="18" charset="0"/>
                            <a:ea typeface="幼圆" panose="02010509060101010101" pitchFamily="49" charset="-122"/>
                          </a:rPr>
                          <m:t>𝑦</m:t>
                        </m:r>
                      </m:e>
                      <m:sub>
                        <m:r>
                          <a:rPr lang="en-US" altLang="zh-CN" b="0" i="1" smtClean="0">
                            <a:solidFill>
                              <a:srgbClr val="FF0000"/>
                            </a:solidFill>
                            <a:latin typeface="Cambria Math" panose="02040503050406030204" pitchFamily="18" charset="0"/>
                            <a:ea typeface="幼圆" panose="02010509060101010101" pitchFamily="49" charset="-122"/>
                          </a:rPr>
                          <m:t>𝑖</m:t>
                        </m:r>
                      </m:sub>
                    </m:sSub>
                  </m:oMath>
                </a14:m>
                <a:r>
                  <a:rPr lang="zh-CN" altLang="en-US" dirty="0">
                    <a:solidFill>
                      <a:srgbClr val="FF0000"/>
                    </a:solidFill>
                    <a:latin typeface="幼圆" panose="02010509060101010101" pitchFamily="49" charset="-122"/>
                    <a:ea typeface="幼圆" panose="02010509060101010101" pitchFamily="49" charset="-122"/>
                  </a:rPr>
                  <a:t>，考虑所有样本即</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𝑋𝐴</m:t>
                    </m:r>
                    <m:r>
                      <a:rPr lang="en-US" altLang="zh-CN" b="0" i="1" smtClean="0">
                        <a:solidFill>
                          <a:srgbClr val="FF0000"/>
                        </a:solidFill>
                        <a:latin typeface="Cambria Math" panose="02040503050406030204" pitchFamily="18" charset="0"/>
                        <a:ea typeface="幼圆" panose="02010509060101010101" pitchFamily="49" charset="-122"/>
                      </a:rPr>
                      <m:t>=</m:t>
                    </m:r>
                    <m:r>
                      <a:rPr lang="en-US" altLang="zh-CN" b="0" i="1" smtClean="0">
                        <a:solidFill>
                          <a:srgbClr val="FF0000"/>
                        </a:solidFill>
                        <a:latin typeface="Cambria Math" panose="02040503050406030204" pitchFamily="18" charset="0"/>
                        <a:ea typeface="幼圆" panose="02010509060101010101" pitchFamily="49" charset="-122"/>
                      </a:rPr>
                      <m:t>𝑌</m:t>
                    </m:r>
                  </m:oMath>
                </a14:m>
                <a:r>
                  <a:rPr lang="zh-CN" altLang="en-US" dirty="0">
                    <a:solidFill>
                      <a:srgbClr val="FF0000"/>
                    </a:solidFill>
                    <a:latin typeface="幼圆" panose="02010509060101010101" pitchFamily="49" charset="-122"/>
                    <a:ea typeface="幼圆" panose="02010509060101010101" pitchFamily="49" charset="-122"/>
                  </a:rPr>
                  <a:t>，其中</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i="1">
                        <a:solidFill>
                          <a:srgbClr val="FF0000"/>
                        </a:solidFill>
                        <a:latin typeface="Cambria Math" panose="02040503050406030204" pitchFamily="18" charset="0"/>
                        <a:ea typeface="幼圆" panose="02010509060101010101" pitchFamily="49" charset="-122"/>
                      </a:rPr>
                      <m:t>𝑋</m:t>
                    </m:r>
                    <m:r>
                      <a:rPr lang="en-US" altLang="zh-CN" b="0" i="1"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大小为</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𝑁</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𝐷</m:t>
                    </m:r>
                  </m:oMath>
                </a14:m>
                <a:r>
                  <a:rPr lang="zh-CN" altLang="en-US" dirty="0">
                    <a:solidFill>
                      <a:srgbClr val="FF0000"/>
                    </a:solidFill>
                    <a:latin typeface="幼圆" panose="02010509060101010101" pitchFamily="49" charset="-122"/>
                    <a:ea typeface="幼圆" panose="02010509060101010101" pitchFamily="49" charset="-122"/>
                  </a:rPr>
                  <a:t>，</a:t>
                </a:r>
                <a14:m>
                  <m:oMath xmlns:m="http://schemas.openxmlformats.org/officeDocument/2006/math">
                    <m:r>
                      <a:rPr lang="en-US" altLang="zh-CN" b="0" i="1" smtClean="0">
                        <a:solidFill>
                          <a:srgbClr val="FF0000"/>
                        </a:solidFill>
                        <a:latin typeface="Cambria Math" panose="02040503050406030204" pitchFamily="18" charset="0"/>
                        <a:ea typeface="幼圆" panose="02010509060101010101" pitchFamily="49" charset="-122"/>
                      </a:rPr>
                      <m:t>𝐴</m:t>
                    </m:r>
                    <m:r>
                      <a:rPr lang="en-US" altLang="zh-CN" b="0" i="1"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大小为</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𝐷</m:t>
                    </m:r>
                    <m:r>
                      <a:rPr lang="en-US" altLang="zh-CN" b="0" i="1" smtClean="0">
                        <a:solidFill>
                          <a:srgbClr val="FF0000"/>
                        </a:solidFill>
                        <a:latin typeface="Cambria Math" panose="02040503050406030204" pitchFamily="18" charset="0"/>
                        <a:ea typeface="Cambria Math" panose="02040503050406030204" pitchFamily="18" charset="0"/>
                      </a:rPr>
                      <m:t>×1</m:t>
                    </m:r>
                  </m:oMath>
                </a14:m>
                <a:r>
                  <a:rPr lang="zh-CN" altLang="en-US" dirty="0">
                    <a:solidFill>
                      <a:srgbClr val="FF0000"/>
                    </a:solidFill>
                    <a:latin typeface="幼圆" panose="02010509060101010101" pitchFamily="49" charset="-122"/>
                    <a:ea typeface="幼圆" panose="02010509060101010101" pitchFamily="49" charset="-122"/>
                  </a:rPr>
                  <a:t>，</a:t>
                </a:r>
                <a14:m>
                  <m:oMath xmlns:m="http://schemas.openxmlformats.org/officeDocument/2006/math">
                    <m:r>
                      <a:rPr lang="en-US" altLang="zh-CN" b="0" i="1" smtClean="0">
                        <a:solidFill>
                          <a:srgbClr val="FF0000"/>
                        </a:solidFill>
                        <a:latin typeface="Cambria Math" panose="02040503050406030204" pitchFamily="18" charset="0"/>
                        <a:ea typeface="幼圆" panose="02010509060101010101" pitchFamily="49" charset="-122"/>
                      </a:rPr>
                      <m:t>𝑌</m:t>
                    </m:r>
                    <m:r>
                      <a:rPr lang="en-US" altLang="zh-CN" b="0" i="1"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大小为</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𝑁</m:t>
                    </m:r>
                    <m:r>
                      <a:rPr lang="en-US" altLang="zh-CN" b="0" i="1" smtClean="0">
                        <a:solidFill>
                          <a:srgbClr val="FF0000"/>
                        </a:solidFill>
                        <a:latin typeface="Cambria Math" panose="02040503050406030204" pitchFamily="18" charset="0"/>
                        <a:ea typeface="Cambria Math" panose="02040503050406030204" pitchFamily="18" charset="0"/>
                      </a:rPr>
                      <m:t>×1</m:t>
                    </m:r>
                  </m:oMath>
                </a14:m>
                <a:endParaRPr lang="en-US" altLang="zh-CN"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由于该线性方程组超定即</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𝑁</m:t>
                    </m:r>
                    <m:r>
                      <a:rPr lang="en-US" altLang="zh-CN" b="0" i="1" smtClean="0">
                        <a:solidFill>
                          <a:srgbClr val="FF0000"/>
                        </a:solidFill>
                        <a:latin typeface="Cambria Math" panose="02040503050406030204" pitchFamily="18" charset="0"/>
                        <a:ea typeface="幼圆" panose="02010509060101010101" pitchFamily="49" charset="-122"/>
                      </a:rPr>
                      <m:t>&gt;</m:t>
                    </m:r>
                    <m:r>
                      <a:rPr lang="en-US" altLang="zh-CN" b="0" i="1" smtClean="0">
                        <a:solidFill>
                          <a:srgbClr val="FF0000"/>
                        </a:solidFill>
                        <a:latin typeface="Cambria Math" panose="02040503050406030204" pitchFamily="18" charset="0"/>
                        <a:ea typeface="幼圆" panose="02010509060101010101" pitchFamily="49" charset="-122"/>
                      </a:rPr>
                      <m:t>𝐷</m:t>
                    </m:r>
                  </m:oMath>
                </a14:m>
                <a:r>
                  <a:rPr lang="zh-CN" altLang="en-US" dirty="0">
                    <a:solidFill>
                      <a:srgbClr val="FF0000"/>
                    </a:solidFill>
                    <a:latin typeface="幼圆" panose="02010509060101010101" pitchFamily="49" charset="-122"/>
                    <a:ea typeface="幼圆" panose="02010509060101010101" pitchFamily="49" charset="-122"/>
                  </a:rPr>
                  <a:t>，无法计算</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𝐴</m:t>
                    </m:r>
                    <m:r>
                      <a:rPr lang="en-US" altLang="zh-CN" b="0" i="1" smtClean="0">
                        <a:solidFill>
                          <a:srgbClr val="FF0000"/>
                        </a:solidFill>
                        <a:latin typeface="Cambria Math" panose="02040503050406030204" pitchFamily="18" charset="0"/>
                        <a:ea typeface="幼圆" panose="02010509060101010101" pitchFamily="49" charset="-122"/>
                      </a:rPr>
                      <m:t>=</m:t>
                    </m:r>
                    <m:sSup>
                      <m:sSupPr>
                        <m:ctrlPr>
                          <a:rPr lang="en-US" altLang="zh-CN" b="0" i="1" smtClean="0">
                            <a:solidFill>
                              <a:srgbClr val="FF0000"/>
                            </a:solidFill>
                            <a:latin typeface="Cambria Math" panose="02040503050406030204" pitchFamily="18" charset="0"/>
                            <a:ea typeface="幼圆" panose="02010509060101010101" pitchFamily="49" charset="-122"/>
                          </a:rPr>
                        </m:ctrlPr>
                      </m:sSupPr>
                      <m:e>
                        <m:r>
                          <a:rPr lang="en-US" altLang="zh-CN" b="0" i="1" smtClean="0">
                            <a:solidFill>
                              <a:srgbClr val="FF0000"/>
                            </a:solidFill>
                            <a:latin typeface="Cambria Math" panose="02040503050406030204" pitchFamily="18" charset="0"/>
                            <a:ea typeface="幼圆" panose="02010509060101010101" pitchFamily="49" charset="-122"/>
                          </a:rPr>
                          <m:t>𝑋</m:t>
                        </m:r>
                      </m:e>
                      <m:sup>
                        <m:r>
                          <a:rPr lang="en-US" altLang="zh-CN" b="0" i="1" smtClean="0">
                            <a:solidFill>
                              <a:srgbClr val="FF0000"/>
                            </a:solidFill>
                            <a:latin typeface="Cambria Math" panose="02040503050406030204" pitchFamily="18" charset="0"/>
                            <a:ea typeface="幼圆" panose="02010509060101010101" pitchFamily="49" charset="-122"/>
                          </a:rPr>
                          <m:t>−1</m:t>
                        </m:r>
                      </m:sup>
                    </m:sSup>
                    <m:r>
                      <a:rPr lang="en-US" altLang="zh-CN" b="0" i="1" smtClean="0">
                        <a:solidFill>
                          <a:srgbClr val="FF0000"/>
                        </a:solidFill>
                        <a:latin typeface="Cambria Math" panose="02040503050406030204" pitchFamily="18" charset="0"/>
                        <a:ea typeface="幼圆" panose="02010509060101010101" pitchFamily="49" charset="-122"/>
                      </a:rPr>
                      <m:t>𝑌</m:t>
                    </m:r>
                  </m:oMath>
                </a14:m>
                <a:endParaRPr lang="en-US" altLang="zh-CN" b="0"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改求</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i="1">
                        <a:solidFill>
                          <a:srgbClr val="FF0000"/>
                        </a:solidFill>
                        <a:latin typeface="Cambria Math" panose="02040503050406030204" pitchFamily="18" charset="0"/>
                        <a:ea typeface="幼圆" panose="02010509060101010101" pitchFamily="49" charset="-122"/>
                      </a:rPr>
                      <m:t>𝑋</m:t>
                    </m:r>
                    <m:r>
                      <a:rPr lang="en-US" altLang="zh-CN" b="0" i="1"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的伪逆：</a:t>
                </a:r>
                <a14:m>
                  <m:oMath xmlns:m="http://schemas.openxmlformats.org/officeDocument/2006/math">
                    <m:r>
                      <a:rPr lang="en-US" altLang="zh-CN" b="0" i="1" smtClean="0">
                        <a:solidFill>
                          <a:srgbClr val="FF0000"/>
                        </a:solidFill>
                        <a:latin typeface="Cambria Math" panose="02040503050406030204" pitchFamily="18" charset="0"/>
                        <a:ea typeface="幼圆" panose="02010509060101010101" pitchFamily="49" charset="-122"/>
                      </a:rPr>
                      <m:t>𝐴</m:t>
                    </m:r>
                    <m:r>
                      <a:rPr lang="en-US" altLang="zh-CN" b="0" i="1" smtClean="0">
                        <a:solidFill>
                          <a:srgbClr val="FF0000"/>
                        </a:solidFill>
                        <a:latin typeface="Cambria Math" panose="02040503050406030204" pitchFamily="18" charset="0"/>
                        <a:ea typeface="幼圆" panose="02010509060101010101" pitchFamily="49" charset="-122"/>
                      </a:rPr>
                      <m:t>=</m:t>
                    </m:r>
                    <m:sSup>
                      <m:sSupPr>
                        <m:ctrlPr>
                          <a:rPr lang="en-US" altLang="zh-CN" b="0" i="1" smtClean="0">
                            <a:solidFill>
                              <a:srgbClr val="FF0000"/>
                            </a:solidFill>
                            <a:latin typeface="Cambria Math" panose="02040503050406030204" pitchFamily="18" charset="0"/>
                            <a:ea typeface="幼圆" panose="02010509060101010101" pitchFamily="49" charset="-122"/>
                          </a:rPr>
                        </m:ctrlPr>
                      </m:sSupPr>
                      <m:e>
                        <m:r>
                          <a:rPr lang="en-US" altLang="zh-CN" b="0" i="1" smtClean="0">
                            <a:solidFill>
                              <a:srgbClr val="FF0000"/>
                            </a:solidFill>
                            <a:latin typeface="Cambria Math" panose="02040503050406030204" pitchFamily="18" charset="0"/>
                            <a:ea typeface="幼圆" panose="02010509060101010101" pitchFamily="49" charset="-122"/>
                          </a:rPr>
                          <m:t>(</m:t>
                        </m:r>
                        <m:sSup>
                          <m:sSupPr>
                            <m:ctrlPr>
                              <a:rPr lang="en-US" altLang="zh-CN" b="0" i="1" smtClean="0">
                                <a:solidFill>
                                  <a:srgbClr val="FF0000"/>
                                </a:solidFill>
                                <a:latin typeface="Cambria Math" panose="02040503050406030204" pitchFamily="18" charset="0"/>
                                <a:ea typeface="幼圆" panose="02010509060101010101" pitchFamily="49" charset="-122"/>
                              </a:rPr>
                            </m:ctrlPr>
                          </m:sSupPr>
                          <m:e>
                            <m:r>
                              <a:rPr lang="en-US" altLang="zh-CN" b="0" i="1" smtClean="0">
                                <a:solidFill>
                                  <a:srgbClr val="FF0000"/>
                                </a:solidFill>
                                <a:latin typeface="Cambria Math" panose="02040503050406030204" pitchFamily="18" charset="0"/>
                                <a:ea typeface="幼圆" panose="02010509060101010101" pitchFamily="49" charset="-122"/>
                              </a:rPr>
                              <m:t>𝑋</m:t>
                            </m:r>
                          </m:e>
                          <m:sup>
                            <m:r>
                              <a:rPr lang="en-US" altLang="zh-CN" b="0" i="1" smtClean="0">
                                <a:solidFill>
                                  <a:srgbClr val="FF0000"/>
                                </a:solidFill>
                                <a:latin typeface="Cambria Math" panose="02040503050406030204" pitchFamily="18" charset="0"/>
                                <a:ea typeface="幼圆" panose="02010509060101010101" pitchFamily="49" charset="-122"/>
                              </a:rPr>
                              <m:t>𝑇</m:t>
                            </m:r>
                          </m:sup>
                        </m:sSup>
                        <m:r>
                          <a:rPr lang="en-US" altLang="zh-CN" b="0" i="1" smtClean="0">
                            <a:solidFill>
                              <a:srgbClr val="FF0000"/>
                            </a:solidFill>
                            <a:latin typeface="Cambria Math" panose="02040503050406030204" pitchFamily="18" charset="0"/>
                            <a:ea typeface="幼圆" panose="02010509060101010101" pitchFamily="49" charset="-122"/>
                          </a:rPr>
                          <m:t>𝑋</m:t>
                        </m:r>
                        <m:r>
                          <a:rPr lang="en-US" altLang="zh-CN" b="0" i="1" smtClean="0">
                            <a:solidFill>
                              <a:srgbClr val="FF0000"/>
                            </a:solidFill>
                            <a:latin typeface="Cambria Math" panose="02040503050406030204" pitchFamily="18" charset="0"/>
                            <a:ea typeface="幼圆" panose="02010509060101010101" pitchFamily="49" charset="-122"/>
                          </a:rPr>
                          <m:t>)</m:t>
                        </m:r>
                      </m:e>
                      <m:sup>
                        <m:r>
                          <a:rPr lang="en-US" altLang="zh-CN" b="0" i="1" smtClean="0">
                            <a:solidFill>
                              <a:srgbClr val="FF0000"/>
                            </a:solidFill>
                            <a:latin typeface="Cambria Math" panose="02040503050406030204" pitchFamily="18" charset="0"/>
                            <a:ea typeface="幼圆" panose="02010509060101010101" pitchFamily="49" charset="-122"/>
                          </a:rPr>
                          <m:t>−1</m:t>
                        </m:r>
                      </m:sup>
                    </m:sSup>
                    <m:sSup>
                      <m:sSupPr>
                        <m:ctrlPr>
                          <a:rPr lang="en-US" altLang="zh-CN" b="0" i="1" smtClean="0">
                            <a:solidFill>
                              <a:srgbClr val="FF0000"/>
                            </a:solidFill>
                            <a:latin typeface="Cambria Math" panose="02040503050406030204" pitchFamily="18" charset="0"/>
                            <a:ea typeface="幼圆" panose="02010509060101010101" pitchFamily="49" charset="-122"/>
                          </a:rPr>
                        </m:ctrlPr>
                      </m:sSupPr>
                      <m:e>
                        <m:r>
                          <a:rPr lang="en-US" altLang="zh-CN" b="0" i="1" smtClean="0">
                            <a:solidFill>
                              <a:srgbClr val="FF0000"/>
                            </a:solidFill>
                            <a:latin typeface="Cambria Math" panose="02040503050406030204" pitchFamily="18" charset="0"/>
                            <a:ea typeface="幼圆" panose="02010509060101010101" pitchFamily="49" charset="-122"/>
                          </a:rPr>
                          <m:t>𝑋</m:t>
                        </m:r>
                      </m:e>
                      <m:sup>
                        <m:r>
                          <a:rPr lang="en-US" altLang="zh-CN" b="0" i="1" smtClean="0">
                            <a:solidFill>
                              <a:srgbClr val="FF0000"/>
                            </a:solidFill>
                            <a:latin typeface="Cambria Math" panose="02040503050406030204" pitchFamily="18" charset="0"/>
                            <a:ea typeface="幼圆" panose="02010509060101010101" pitchFamily="49" charset="-122"/>
                          </a:rPr>
                          <m:t>𝑇</m:t>
                        </m:r>
                      </m:sup>
                    </m:sSup>
                    <m:r>
                      <a:rPr lang="en-US" altLang="zh-CN" b="0" i="1" smtClean="0">
                        <a:solidFill>
                          <a:srgbClr val="FF0000"/>
                        </a:solidFill>
                        <a:latin typeface="Cambria Math" panose="02040503050406030204" pitchFamily="18" charset="0"/>
                        <a:ea typeface="幼圆" panose="02010509060101010101" pitchFamily="49" charset="-122"/>
                      </a:rPr>
                      <m:t>𝑌</m:t>
                    </m:r>
                  </m:oMath>
                </a14:m>
                <a:endParaRPr lang="en-US" altLang="zh-CN" dirty="0">
                  <a:solidFill>
                    <a:srgbClr val="FF0000"/>
                  </a:solidFill>
                  <a:latin typeface="幼圆" panose="02010509060101010101" pitchFamily="49" charset="-122"/>
                  <a:ea typeface="幼圆" panose="02010509060101010101" pitchFamily="49"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25506" y="2776741"/>
                <a:ext cx="4259739" cy="2611612"/>
              </a:xfrm>
              <a:prstGeom prst="rect">
                <a:avLst/>
              </a:prstGeom>
              <a:blipFill rotWithShape="0">
                <a:blip r:embed="rId4"/>
                <a:stretch>
                  <a:fillRect l="-3152" t="-2570" r="-3438" b="-1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707975" y="2780302"/>
                <a:ext cx="4259739" cy="2266198"/>
              </a:xfrm>
              <a:prstGeom prst="rect">
                <a:avLst/>
              </a:prstGeom>
              <a:noFill/>
            </p:spPr>
            <p:txBody>
              <a:bodyPr wrap="square" lIns="0" tIns="0" rIns="0" bIns="0" rtlCol="0">
                <a:spAutoFit/>
              </a:bodyPr>
              <a:lstStyle/>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随机产生解</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1" i="0" smtClean="0">
                        <a:solidFill>
                          <a:srgbClr val="FF0000"/>
                        </a:solidFill>
                        <a:latin typeface="Cambria Math" panose="02040503050406030204" pitchFamily="18" charset="0"/>
                        <a:ea typeface="幼圆" panose="02010509060101010101" pitchFamily="49" charset="-122"/>
                      </a:rPr>
                      <m:t>𝐰</m:t>
                    </m:r>
                  </m:oMath>
                </a14:m>
                <a:r>
                  <a:rPr lang="zh-CN" altLang="en-US" dirty="0">
                    <a:solidFill>
                      <a:srgbClr val="FF0000"/>
                    </a:solidFill>
                    <a:latin typeface="幼圆" panose="02010509060101010101" pitchFamily="49" charset="-122"/>
                    <a:ea typeface="幼圆" panose="02010509060101010101" pitchFamily="49" charset="-122"/>
                  </a:rPr>
                  <a:t>，计算</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0" i="1" smtClean="0">
                        <a:solidFill>
                          <a:srgbClr val="FF0000"/>
                        </a:solidFill>
                        <a:latin typeface="Cambria Math" panose="02040503050406030204" pitchFamily="18" charset="0"/>
                        <a:ea typeface="幼圆" panose="02010509060101010101" pitchFamily="49" charset="-122"/>
                      </a:rPr>
                      <m:t>𝑓</m:t>
                    </m:r>
                    <m:r>
                      <a:rPr lang="en-US" altLang="zh-CN" b="0" i="1" smtClean="0">
                        <a:solidFill>
                          <a:srgbClr val="FF0000"/>
                        </a:solidFill>
                        <a:latin typeface="Cambria Math" panose="02040503050406030204" pitchFamily="18" charset="0"/>
                        <a:ea typeface="幼圆" panose="02010509060101010101" pitchFamily="49" charset="-122"/>
                      </a:rPr>
                      <m:t>(</m:t>
                    </m:r>
                    <m:r>
                      <a:rPr lang="en-US" altLang="zh-CN" b="1" i="0" smtClean="0">
                        <a:solidFill>
                          <a:srgbClr val="FF0000"/>
                        </a:solidFill>
                        <a:latin typeface="Cambria Math" panose="02040503050406030204" pitchFamily="18" charset="0"/>
                        <a:ea typeface="幼圆" panose="02010509060101010101" pitchFamily="49" charset="-122"/>
                      </a:rPr>
                      <m:t>𝐱</m:t>
                    </m:r>
                    <m:r>
                      <a:rPr lang="en-US" altLang="zh-CN" b="0" i="1"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在</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1" i="0" smtClean="0">
                        <a:solidFill>
                          <a:srgbClr val="FF0000"/>
                        </a:solidFill>
                        <a:latin typeface="Cambria Math" panose="02040503050406030204" pitchFamily="18" charset="0"/>
                        <a:ea typeface="幼圆" panose="02010509060101010101" pitchFamily="49" charset="-122"/>
                      </a:rPr>
                      <m:t>𝐰</m:t>
                    </m:r>
                    <m:r>
                      <a:rPr lang="en-US" altLang="zh-CN" b="0" i="1"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每维上的偏导数</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sSub>
                      <m:sSubPr>
                        <m:ctrlPr>
                          <a:rPr lang="en-US" altLang="zh-CN" b="0" i="1" smtClean="0">
                            <a:solidFill>
                              <a:srgbClr val="FF0000"/>
                            </a:solidFill>
                            <a:latin typeface="Cambria Math" panose="02040503050406030204" pitchFamily="18" charset="0"/>
                            <a:ea typeface="幼圆" panose="02010509060101010101" pitchFamily="49" charset="-122"/>
                          </a:rPr>
                        </m:ctrlPr>
                      </m:sSubPr>
                      <m:e>
                        <m:r>
                          <m:rPr>
                            <m:sty m:val="p"/>
                          </m:rPr>
                          <a:rPr lang="el-GR" altLang="zh-CN" b="0" i="1" smtClean="0">
                            <a:solidFill>
                              <a:srgbClr val="FF0000"/>
                            </a:solidFill>
                            <a:latin typeface="Cambria Math" panose="02040503050406030204" pitchFamily="18" charset="0"/>
                            <a:ea typeface="Cambria Math" panose="02040503050406030204" pitchFamily="18" charset="0"/>
                          </a:rPr>
                          <m:t>Δ</m:t>
                        </m:r>
                      </m:e>
                      <m:sub>
                        <m:r>
                          <a:rPr lang="en-US" altLang="zh-CN" b="0" i="1" smtClean="0">
                            <a:solidFill>
                              <a:srgbClr val="FF0000"/>
                            </a:solidFill>
                            <a:latin typeface="Cambria Math" panose="02040503050406030204" pitchFamily="18" charset="0"/>
                            <a:ea typeface="幼圆" panose="02010509060101010101" pitchFamily="49" charset="-122"/>
                          </a:rPr>
                          <m:t>𝑖</m:t>
                        </m:r>
                      </m:sub>
                    </m:sSub>
                    <m:r>
                      <a:rPr lang="en-US" altLang="zh-CN" b="0" i="1" smtClean="0">
                        <a:solidFill>
                          <a:srgbClr val="FF0000"/>
                        </a:solidFill>
                        <a:latin typeface="Cambria Math" panose="02040503050406030204" pitchFamily="18" charset="0"/>
                        <a:ea typeface="幼圆" panose="02010509060101010101" pitchFamily="49" charset="-122"/>
                      </a:rPr>
                      <m:t>=</m:t>
                    </m:r>
                    <m:sSub>
                      <m:sSubPr>
                        <m:ctrlPr>
                          <a:rPr lang="en-US" altLang="zh-CN" b="0" i="1" smtClean="0">
                            <a:solidFill>
                              <a:srgbClr val="FF0000"/>
                            </a:solidFill>
                            <a:latin typeface="Cambria Math" panose="02040503050406030204" pitchFamily="18" charset="0"/>
                            <a:ea typeface="幼圆" panose="02010509060101010101" pitchFamily="49" charset="-122"/>
                          </a:rPr>
                        </m:ctrlPr>
                      </m:sSubPr>
                      <m:e>
                        <m:d>
                          <m:dPr>
                            <m:begChr m:val=""/>
                            <m:endChr m:val="|"/>
                            <m:ctrlPr>
                              <a:rPr lang="en-US" altLang="zh-CN" i="1" smtClean="0">
                                <a:solidFill>
                                  <a:srgbClr val="FF0000"/>
                                </a:solidFill>
                                <a:latin typeface="Cambria Math" panose="02040503050406030204" pitchFamily="18" charset="0"/>
                                <a:ea typeface="幼圆" panose="02010509060101010101" pitchFamily="49" charset="-122"/>
                              </a:rPr>
                            </m:ctrlPr>
                          </m:dPr>
                          <m:e>
                            <m:f>
                              <m:fPr>
                                <m:ctrlPr>
                                  <a:rPr lang="en-US" altLang="zh-CN" i="1">
                                    <a:solidFill>
                                      <a:srgbClr val="FF0000"/>
                                    </a:solidFill>
                                    <a:latin typeface="Cambria Math" panose="02040503050406030204" pitchFamily="18" charset="0"/>
                                    <a:ea typeface="幼圆" panose="02010509060101010101" pitchFamily="49" charset="-122"/>
                                  </a:rPr>
                                </m:ctrlPr>
                              </m:fPr>
                              <m:num>
                                <m:r>
                                  <a:rPr lang="en-US" altLang="zh-CN" i="1">
                                    <a:solidFill>
                                      <a:srgbClr val="FF0000"/>
                                    </a:solidFill>
                                    <a:latin typeface="Cambria Math" panose="02040503050406030204" pitchFamily="18" charset="0"/>
                                    <a:ea typeface="幼圆" panose="02010509060101010101" pitchFamily="49" charset="-122"/>
                                  </a:rPr>
                                  <m:t>𝜕</m:t>
                                </m:r>
                                <m:r>
                                  <a:rPr lang="en-US" altLang="zh-CN" i="1">
                                    <a:solidFill>
                                      <a:srgbClr val="FF0000"/>
                                    </a:solidFill>
                                    <a:latin typeface="Cambria Math" panose="02040503050406030204" pitchFamily="18" charset="0"/>
                                    <a:ea typeface="幼圆" panose="02010509060101010101" pitchFamily="49" charset="-122"/>
                                  </a:rPr>
                                  <m:t>𝑓</m:t>
                                </m:r>
                              </m:num>
                              <m:den>
                                <m:r>
                                  <a:rPr lang="en-US" altLang="zh-CN" i="1">
                                    <a:solidFill>
                                      <a:srgbClr val="FF0000"/>
                                    </a:solidFill>
                                    <a:latin typeface="Cambria Math" panose="02040503050406030204" pitchFamily="18" charset="0"/>
                                    <a:ea typeface="幼圆" panose="02010509060101010101" pitchFamily="49" charset="-122"/>
                                  </a:rPr>
                                  <m:t>𝜕</m:t>
                                </m:r>
                                <m:sSub>
                                  <m:sSubPr>
                                    <m:ctrlPr>
                                      <a:rPr lang="en-US" altLang="zh-CN" i="1">
                                        <a:solidFill>
                                          <a:srgbClr val="FF0000"/>
                                        </a:solidFill>
                                        <a:latin typeface="Cambria Math" panose="02040503050406030204" pitchFamily="18" charset="0"/>
                                        <a:ea typeface="幼圆" panose="02010509060101010101" pitchFamily="49" charset="-122"/>
                                      </a:rPr>
                                    </m:ctrlPr>
                                  </m:sSubPr>
                                  <m:e>
                                    <m:r>
                                      <a:rPr lang="en-US" altLang="zh-CN" b="0" i="1" smtClean="0">
                                        <a:solidFill>
                                          <a:srgbClr val="FF0000"/>
                                        </a:solidFill>
                                        <a:latin typeface="Cambria Math" panose="02040503050406030204" pitchFamily="18" charset="0"/>
                                        <a:ea typeface="幼圆" panose="02010509060101010101" pitchFamily="49" charset="-122"/>
                                      </a:rPr>
                                      <m:t>𝑥</m:t>
                                    </m:r>
                                  </m:e>
                                  <m:sub>
                                    <m:r>
                                      <a:rPr lang="en-US" altLang="zh-CN" i="1">
                                        <a:solidFill>
                                          <a:srgbClr val="FF0000"/>
                                        </a:solidFill>
                                        <a:latin typeface="Cambria Math" panose="02040503050406030204" pitchFamily="18" charset="0"/>
                                        <a:ea typeface="幼圆" panose="02010509060101010101" pitchFamily="49" charset="-122"/>
                                      </a:rPr>
                                      <m:t>𝑖</m:t>
                                    </m:r>
                                  </m:sub>
                                </m:sSub>
                              </m:den>
                            </m:f>
                          </m:e>
                        </m:d>
                      </m:e>
                      <m:sub>
                        <m:sSub>
                          <m:sSubPr>
                            <m:ctrlPr>
                              <a:rPr lang="en-US" altLang="zh-CN" b="0" i="1" smtClean="0">
                                <a:solidFill>
                                  <a:srgbClr val="FF0000"/>
                                </a:solidFill>
                                <a:latin typeface="Cambria Math" panose="02040503050406030204" pitchFamily="18" charset="0"/>
                                <a:ea typeface="幼圆" panose="02010509060101010101" pitchFamily="49" charset="-122"/>
                              </a:rPr>
                            </m:ctrlPr>
                          </m:sSubPr>
                          <m:e>
                            <m:r>
                              <a:rPr lang="en-US" altLang="zh-CN" b="0" i="1" smtClean="0">
                                <a:solidFill>
                                  <a:srgbClr val="FF0000"/>
                                </a:solidFill>
                                <a:latin typeface="Cambria Math" panose="02040503050406030204" pitchFamily="18" charset="0"/>
                                <a:ea typeface="幼圆" panose="02010509060101010101" pitchFamily="49" charset="-122"/>
                              </a:rPr>
                              <m:t>𝑥</m:t>
                            </m:r>
                          </m:e>
                          <m:sub>
                            <m:r>
                              <a:rPr lang="en-US" altLang="zh-CN" b="0" i="1" smtClean="0">
                                <a:solidFill>
                                  <a:srgbClr val="FF0000"/>
                                </a:solidFill>
                                <a:latin typeface="Cambria Math" panose="02040503050406030204" pitchFamily="18" charset="0"/>
                                <a:ea typeface="幼圆" panose="02010509060101010101" pitchFamily="49" charset="-122"/>
                              </a:rPr>
                              <m:t>𝑖</m:t>
                            </m:r>
                          </m:sub>
                        </m:sSub>
                        <m:r>
                          <a:rPr lang="en-US" altLang="zh-CN" b="0" i="1" smtClean="0">
                            <a:solidFill>
                              <a:srgbClr val="FF0000"/>
                            </a:solidFill>
                            <a:latin typeface="Cambria Math" panose="02040503050406030204" pitchFamily="18" charset="0"/>
                            <a:ea typeface="幼圆" panose="02010509060101010101" pitchFamily="49" charset="-122"/>
                          </a:rPr>
                          <m:t>=</m:t>
                        </m:r>
                        <m:sSub>
                          <m:sSubPr>
                            <m:ctrlPr>
                              <a:rPr lang="en-US" altLang="zh-CN" b="0" i="1" smtClean="0">
                                <a:solidFill>
                                  <a:srgbClr val="FF0000"/>
                                </a:solidFill>
                                <a:latin typeface="Cambria Math" panose="02040503050406030204" pitchFamily="18" charset="0"/>
                                <a:ea typeface="幼圆" panose="02010509060101010101" pitchFamily="49" charset="-122"/>
                              </a:rPr>
                            </m:ctrlPr>
                          </m:sSubPr>
                          <m:e>
                            <m:r>
                              <a:rPr lang="en-US" altLang="zh-CN" b="0" i="1" smtClean="0">
                                <a:solidFill>
                                  <a:srgbClr val="FF0000"/>
                                </a:solidFill>
                                <a:latin typeface="Cambria Math" panose="02040503050406030204" pitchFamily="18" charset="0"/>
                                <a:ea typeface="幼圆" panose="02010509060101010101" pitchFamily="49" charset="-122"/>
                              </a:rPr>
                              <m:t>𝑤</m:t>
                            </m:r>
                          </m:e>
                          <m:sub>
                            <m:r>
                              <a:rPr lang="en-US" altLang="zh-CN" b="0" i="1" smtClean="0">
                                <a:solidFill>
                                  <a:srgbClr val="FF0000"/>
                                </a:solidFill>
                                <a:latin typeface="Cambria Math" panose="02040503050406030204" pitchFamily="18" charset="0"/>
                                <a:ea typeface="幼圆" panose="02010509060101010101" pitchFamily="49" charset="-122"/>
                              </a:rPr>
                              <m:t>𝑖</m:t>
                            </m:r>
                          </m:sub>
                        </m:sSub>
                      </m:sub>
                    </m:sSub>
                  </m:oMath>
                </a14:m>
                <a:endParaRPr lang="en-US" altLang="zh-CN"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更新</a:t>
                </a:r>
                <a14:m>
                  <m:oMath xmlns:m="http://schemas.openxmlformats.org/officeDocument/2006/math">
                    <m:r>
                      <a:rPr lang="en-US" altLang="zh-CN" b="0" i="0" smtClean="0">
                        <a:solidFill>
                          <a:srgbClr val="FF0000"/>
                        </a:solidFill>
                        <a:latin typeface="Cambria Math" panose="02040503050406030204" pitchFamily="18" charset="0"/>
                        <a:ea typeface="幼圆" panose="02010509060101010101" pitchFamily="49" charset="-122"/>
                      </a:rPr>
                      <m:t> </m:t>
                    </m:r>
                    <m:r>
                      <a:rPr lang="en-US" altLang="zh-CN" b="1">
                        <a:solidFill>
                          <a:srgbClr val="FF0000"/>
                        </a:solidFill>
                        <a:latin typeface="Cambria Math" panose="02040503050406030204" pitchFamily="18" charset="0"/>
                        <a:ea typeface="幼圆" panose="02010509060101010101" pitchFamily="49" charset="-122"/>
                      </a:rPr>
                      <m:t>𝐰</m:t>
                    </m:r>
                    <m:r>
                      <a:rPr lang="en-US" altLang="zh-CN" b="1" i="0"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每维的值：</a:t>
                </a:r>
                <a14:m>
                  <m:oMath xmlns:m="http://schemas.openxmlformats.org/officeDocument/2006/math">
                    <m:sSub>
                      <m:sSubPr>
                        <m:ctrlPr>
                          <a:rPr lang="en-US" altLang="zh-CN" i="1">
                            <a:solidFill>
                              <a:srgbClr val="FF0000"/>
                            </a:solidFill>
                            <a:latin typeface="Cambria Math" panose="02040503050406030204" pitchFamily="18" charset="0"/>
                            <a:ea typeface="幼圆" panose="02010509060101010101" pitchFamily="49" charset="-122"/>
                          </a:rPr>
                        </m:ctrlPr>
                      </m:sSubPr>
                      <m:e>
                        <m:r>
                          <a:rPr lang="en-US" altLang="zh-CN" i="1">
                            <a:solidFill>
                              <a:srgbClr val="FF0000"/>
                            </a:solidFill>
                            <a:latin typeface="Cambria Math" panose="02040503050406030204" pitchFamily="18" charset="0"/>
                            <a:ea typeface="幼圆" panose="02010509060101010101" pitchFamily="49" charset="-122"/>
                          </a:rPr>
                          <m:t>𝑤</m:t>
                        </m:r>
                      </m:e>
                      <m:sub>
                        <m:r>
                          <a:rPr lang="en-US" altLang="zh-CN" i="1">
                            <a:solidFill>
                              <a:srgbClr val="FF0000"/>
                            </a:solidFill>
                            <a:latin typeface="Cambria Math" panose="02040503050406030204" pitchFamily="18" charset="0"/>
                            <a:ea typeface="幼圆" panose="02010509060101010101" pitchFamily="49" charset="-122"/>
                          </a:rPr>
                          <m:t>𝑖</m:t>
                        </m:r>
                      </m:sub>
                    </m:sSub>
                    <m:r>
                      <a:rPr lang="en-US" altLang="zh-CN" i="1" dirty="0">
                        <a:solidFill>
                          <a:srgbClr val="FF0000"/>
                        </a:solidFill>
                        <a:latin typeface="Cambria Math" panose="02040503050406030204" pitchFamily="18" charset="0"/>
                        <a:ea typeface="幼圆" panose="02010509060101010101" pitchFamily="49" charset="-122"/>
                      </a:rPr>
                      <m:t>=</m:t>
                    </m:r>
                    <m:sSub>
                      <m:sSubPr>
                        <m:ctrlPr>
                          <a:rPr lang="en-US" altLang="zh-CN" i="1">
                            <a:solidFill>
                              <a:srgbClr val="FF0000"/>
                            </a:solidFill>
                            <a:latin typeface="Cambria Math" panose="02040503050406030204" pitchFamily="18" charset="0"/>
                            <a:ea typeface="幼圆" panose="02010509060101010101" pitchFamily="49" charset="-122"/>
                          </a:rPr>
                        </m:ctrlPr>
                      </m:sSubPr>
                      <m:e>
                        <m:r>
                          <a:rPr lang="en-US" altLang="zh-CN" i="1">
                            <a:solidFill>
                              <a:srgbClr val="FF0000"/>
                            </a:solidFill>
                            <a:latin typeface="Cambria Math" panose="02040503050406030204" pitchFamily="18" charset="0"/>
                            <a:ea typeface="幼圆" panose="02010509060101010101" pitchFamily="49" charset="-122"/>
                          </a:rPr>
                          <m:t>𝑤</m:t>
                        </m:r>
                      </m:e>
                      <m:sub>
                        <m:r>
                          <a:rPr lang="en-US" altLang="zh-CN" i="1">
                            <a:solidFill>
                              <a:srgbClr val="FF0000"/>
                            </a:solidFill>
                            <a:latin typeface="Cambria Math" panose="02040503050406030204" pitchFamily="18" charset="0"/>
                            <a:ea typeface="幼圆" panose="02010509060101010101" pitchFamily="49" charset="-122"/>
                          </a:rPr>
                          <m:t>𝑖</m:t>
                        </m:r>
                      </m:sub>
                    </m:sSub>
                    <m:r>
                      <a:rPr lang="en-US" altLang="zh-CN" b="0" i="1" dirty="0" smtClean="0">
                        <a:solidFill>
                          <a:srgbClr val="FF0000"/>
                        </a:solidFill>
                        <a:latin typeface="Cambria Math" panose="02040503050406030204" pitchFamily="18" charset="0"/>
                        <a:ea typeface="幼圆" panose="02010509060101010101" pitchFamily="49" charset="-122"/>
                      </a:rPr>
                      <m:t>−</m:t>
                    </m:r>
                    <m:r>
                      <a:rPr lang="zh-CN" altLang="en-US" i="1" dirty="0" smtClean="0">
                        <a:solidFill>
                          <a:srgbClr val="FF0000"/>
                        </a:solidFill>
                        <a:latin typeface="Cambria Math" panose="02040503050406030204" pitchFamily="18" charset="0"/>
                        <a:ea typeface="幼圆" panose="02010509060101010101" pitchFamily="49" charset="-122"/>
                      </a:rPr>
                      <m:t>𝜆</m:t>
                    </m:r>
                    <m:sSub>
                      <m:sSubPr>
                        <m:ctrlPr>
                          <a:rPr lang="en-US" altLang="zh-CN" i="1">
                            <a:solidFill>
                              <a:srgbClr val="FF0000"/>
                            </a:solidFill>
                            <a:latin typeface="Cambria Math" panose="02040503050406030204" pitchFamily="18" charset="0"/>
                            <a:ea typeface="幼圆" panose="02010509060101010101" pitchFamily="49" charset="-122"/>
                          </a:rPr>
                        </m:ctrlPr>
                      </m:sSubPr>
                      <m:e>
                        <m:r>
                          <m:rPr>
                            <m:sty m:val="p"/>
                          </m:rPr>
                          <a:rPr lang="el-GR" altLang="zh-CN" i="1">
                            <a:solidFill>
                              <a:srgbClr val="FF0000"/>
                            </a:solidFill>
                            <a:latin typeface="Cambria Math" panose="02040503050406030204" pitchFamily="18" charset="0"/>
                            <a:ea typeface="Cambria Math" panose="02040503050406030204" pitchFamily="18" charset="0"/>
                          </a:rPr>
                          <m:t>Δ</m:t>
                        </m:r>
                      </m:e>
                      <m:sub>
                        <m:r>
                          <a:rPr lang="en-US" altLang="zh-CN" i="1">
                            <a:solidFill>
                              <a:srgbClr val="FF0000"/>
                            </a:solidFill>
                            <a:latin typeface="Cambria Math" panose="02040503050406030204" pitchFamily="18" charset="0"/>
                            <a:ea typeface="幼圆" panose="02010509060101010101" pitchFamily="49" charset="-122"/>
                          </a:rPr>
                          <m:t>𝑖</m:t>
                        </m:r>
                      </m:sub>
                    </m:sSub>
                  </m:oMath>
                </a14:m>
                <a:r>
                  <a:rPr lang="zh-CN" altLang="en-US" dirty="0">
                    <a:solidFill>
                      <a:srgbClr val="FF0000"/>
                    </a:solidFill>
                    <a:latin typeface="幼圆" panose="02010509060101010101" pitchFamily="49" charset="-122"/>
                    <a:ea typeface="幼圆" panose="02010509060101010101" pitchFamily="49" charset="-122"/>
                  </a:rPr>
                  <a:t>，其中</a:t>
                </a:r>
                <a14:m>
                  <m:oMath xmlns:m="http://schemas.openxmlformats.org/officeDocument/2006/math">
                    <m:r>
                      <a:rPr lang="en-US" altLang="zh-CN" b="0" i="0" dirty="0" smtClean="0">
                        <a:solidFill>
                          <a:srgbClr val="FF0000"/>
                        </a:solidFill>
                        <a:latin typeface="Cambria Math" panose="02040503050406030204" pitchFamily="18" charset="0"/>
                        <a:ea typeface="幼圆" panose="02010509060101010101" pitchFamily="49" charset="-122"/>
                      </a:rPr>
                      <m:t> </m:t>
                    </m:r>
                    <m:r>
                      <a:rPr lang="zh-CN" altLang="en-US" i="1" dirty="0">
                        <a:solidFill>
                          <a:srgbClr val="FF0000"/>
                        </a:solidFill>
                        <a:latin typeface="Cambria Math" panose="02040503050406030204" pitchFamily="18" charset="0"/>
                        <a:ea typeface="幼圆" panose="02010509060101010101" pitchFamily="49" charset="-122"/>
                      </a:rPr>
                      <m:t>𝜆</m:t>
                    </m:r>
                    <m:r>
                      <a:rPr lang="en-US" altLang="zh-CN" b="0" i="1" dirty="0" smtClean="0">
                        <a:solidFill>
                          <a:srgbClr val="FF0000"/>
                        </a:solidFill>
                        <a:latin typeface="Cambria Math" panose="02040503050406030204" pitchFamily="18" charset="0"/>
                        <a:ea typeface="幼圆" panose="02010509060101010101" pitchFamily="49" charset="-122"/>
                      </a:rPr>
                      <m:t> </m:t>
                    </m:r>
                  </m:oMath>
                </a14:m>
                <a:r>
                  <a:rPr lang="zh-CN" altLang="en-US" dirty="0">
                    <a:solidFill>
                      <a:srgbClr val="FF0000"/>
                    </a:solidFill>
                    <a:latin typeface="幼圆" panose="02010509060101010101" pitchFamily="49" charset="-122"/>
                    <a:ea typeface="幼圆" panose="02010509060101010101" pitchFamily="49" charset="-122"/>
                  </a:rPr>
                  <a:t>是预设的学习率</a:t>
                </a:r>
                <a:endParaRPr lang="en-US" altLang="zh-CN" dirty="0">
                  <a:solidFill>
                    <a:srgbClr val="FF0000"/>
                  </a:solidFill>
                  <a:latin typeface="幼圆" panose="02010509060101010101" pitchFamily="49" charset="-122"/>
                  <a:ea typeface="幼圆" panose="02010509060101010101" pitchFamily="49" charset="-122"/>
                </a:endParaRPr>
              </a:p>
              <a:p>
                <a:pPr marL="285750" indent="-285750" algn="just">
                  <a:lnSpc>
                    <a:spcPct val="120000"/>
                  </a:lnSpc>
                  <a:spcAft>
                    <a:spcPts val="1000"/>
                  </a:spcAft>
                  <a:buFont typeface="Wingdings" panose="05000000000000000000" pitchFamily="2" charset="2"/>
                  <a:buChar char="ü"/>
                </a:pPr>
                <a:r>
                  <a:rPr lang="zh-CN" altLang="en-US" dirty="0">
                    <a:solidFill>
                      <a:srgbClr val="FF0000"/>
                    </a:solidFill>
                    <a:latin typeface="幼圆" panose="02010509060101010101" pitchFamily="49" charset="-122"/>
                    <a:ea typeface="幼圆" panose="02010509060101010101" pitchFamily="49" charset="-122"/>
                  </a:rPr>
                  <a:t>不断重复以上步骤</a:t>
                </a:r>
                <a:endParaRPr lang="en-US" altLang="zh-CN" dirty="0">
                  <a:solidFill>
                    <a:srgbClr val="FF0000"/>
                  </a:solidFill>
                  <a:latin typeface="幼圆" panose="02010509060101010101" pitchFamily="49" charset="-122"/>
                  <a:ea typeface="幼圆" panose="02010509060101010101" pitchFamily="49"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707975" y="2780302"/>
                <a:ext cx="4259739" cy="2266198"/>
              </a:xfrm>
              <a:prstGeom prst="rect">
                <a:avLst/>
              </a:prstGeom>
              <a:blipFill rotWithShape="0">
                <a:blip r:embed="rId5"/>
                <a:stretch>
                  <a:fillRect l="-3004" t="-2957" r="-3433" b="-34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44399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5680</TotalTime>
  <Words>2471</Words>
  <Application>Microsoft Office PowerPoint</Application>
  <PresentationFormat>全屏显示(4:3)</PresentationFormat>
  <Paragraphs>548</Paragraphs>
  <Slides>48</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华文中宋</vt:lpstr>
      <vt:lpstr>楷体</vt:lpstr>
      <vt:lpstr>微软雅黑</vt:lpstr>
      <vt:lpstr>微软雅黑 Light</vt:lpstr>
      <vt:lpstr>幼圆</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田野</dc:creator>
  <cp:lastModifiedBy>YeTian</cp:lastModifiedBy>
  <cp:revision>1931</cp:revision>
  <dcterms:created xsi:type="dcterms:W3CDTF">2019-09-02T01:24:59Z</dcterms:created>
  <dcterms:modified xsi:type="dcterms:W3CDTF">2024-03-04T06:14:49Z</dcterms:modified>
</cp:coreProperties>
</file>